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91" r:id="rId2"/>
    <p:sldId id="506" r:id="rId3"/>
    <p:sldId id="507" r:id="rId4"/>
    <p:sldId id="465" r:id="rId5"/>
    <p:sldId id="429" r:id="rId6"/>
    <p:sldId id="463" r:id="rId7"/>
    <p:sldId id="464" r:id="rId8"/>
    <p:sldId id="462" r:id="rId9"/>
    <p:sldId id="467" r:id="rId10"/>
    <p:sldId id="468" r:id="rId11"/>
    <p:sldId id="470" r:id="rId12"/>
    <p:sldId id="471" r:id="rId13"/>
    <p:sldId id="472" r:id="rId14"/>
    <p:sldId id="447" r:id="rId15"/>
    <p:sldId id="448" r:id="rId16"/>
    <p:sldId id="461" r:id="rId17"/>
    <p:sldId id="474" r:id="rId18"/>
    <p:sldId id="473" r:id="rId19"/>
    <p:sldId id="451" r:id="rId20"/>
    <p:sldId id="4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AEC90-6596-4403-8502-BE2792C49E15}" v="5" dt="2024-06-25T11:25:59.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334B6-C762-4C7C-964A-365C5987679E}" type="datetimeFigureOut">
              <a:rPr lang="en-GB" smtClean="0"/>
              <a:t>27/06/2024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140D0-43CD-4C5E-8DAE-60C83912D69C}" type="slidenum">
              <a:rPr lang="en-GB" smtClean="0"/>
              <a:t>‹#›</a:t>
            </a:fld>
            <a:endParaRPr lang="en-GB"/>
          </a:p>
        </p:txBody>
      </p:sp>
    </p:spTree>
    <p:extLst>
      <p:ext uri="{BB962C8B-B14F-4D97-AF65-F5344CB8AC3E}">
        <p14:creationId xmlns:p14="http://schemas.microsoft.com/office/powerpoint/2010/main" val="220014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05B3B4-6A85-4072-BB27-6781CA1ABB88}" type="slidenum">
              <a:rPr lang="en-GB" smtClean="0"/>
              <a:t>1</a:t>
            </a:fld>
            <a:endParaRPr lang="en-GB"/>
          </a:p>
        </p:txBody>
      </p:sp>
    </p:spTree>
    <p:extLst>
      <p:ext uri="{BB962C8B-B14F-4D97-AF65-F5344CB8AC3E}">
        <p14:creationId xmlns:p14="http://schemas.microsoft.com/office/powerpoint/2010/main" val="291282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5B3B4-6A85-4072-BB27-6781CA1ABB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15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5B3B4-6A85-4072-BB27-6781CA1ABB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282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05B3B4-6A85-4072-BB27-6781CA1ABB88}" type="slidenum">
              <a:rPr lang="en-GB" smtClean="0"/>
              <a:t>5</a:t>
            </a:fld>
            <a:endParaRPr lang="en-GB"/>
          </a:p>
        </p:txBody>
      </p:sp>
    </p:spTree>
    <p:extLst>
      <p:ext uri="{BB962C8B-B14F-4D97-AF65-F5344CB8AC3E}">
        <p14:creationId xmlns:p14="http://schemas.microsoft.com/office/powerpoint/2010/main" val="1862169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5B3B4-6A85-4072-BB27-6781CA1ABB88}" type="slidenum">
              <a:rPr lang="en-GB" smtClean="0"/>
              <a:t>14</a:t>
            </a:fld>
            <a:endParaRPr lang="en-GB"/>
          </a:p>
        </p:txBody>
      </p:sp>
    </p:spTree>
    <p:extLst>
      <p:ext uri="{BB962C8B-B14F-4D97-AF65-F5344CB8AC3E}">
        <p14:creationId xmlns:p14="http://schemas.microsoft.com/office/powerpoint/2010/main" val="2963938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5B3B4-6A85-4072-BB27-6781CA1ABB88}" type="slidenum">
              <a:rPr lang="en-GB" smtClean="0"/>
              <a:t>15</a:t>
            </a:fld>
            <a:endParaRPr lang="en-GB"/>
          </a:p>
        </p:txBody>
      </p:sp>
    </p:spTree>
    <p:extLst>
      <p:ext uri="{BB962C8B-B14F-4D97-AF65-F5344CB8AC3E}">
        <p14:creationId xmlns:p14="http://schemas.microsoft.com/office/powerpoint/2010/main" val="3773367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5B3B4-6A85-4072-BB27-6781CA1ABB88}" type="slidenum">
              <a:rPr lang="en-GB" smtClean="0"/>
              <a:t>19</a:t>
            </a:fld>
            <a:endParaRPr lang="en-GB"/>
          </a:p>
        </p:txBody>
      </p:sp>
    </p:spTree>
    <p:extLst>
      <p:ext uri="{BB962C8B-B14F-4D97-AF65-F5344CB8AC3E}">
        <p14:creationId xmlns:p14="http://schemas.microsoft.com/office/powerpoint/2010/main" val="265556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5B3B4-6A85-4072-BB27-6781CA1ABB88}" type="slidenum">
              <a:rPr lang="en-GB" smtClean="0"/>
              <a:t>20</a:t>
            </a:fld>
            <a:endParaRPr lang="en-GB"/>
          </a:p>
        </p:txBody>
      </p:sp>
    </p:spTree>
    <p:extLst>
      <p:ext uri="{BB962C8B-B14F-4D97-AF65-F5344CB8AC3E}">
        <p14:creationId xmlns:p14="http://schemas.microsoft.com/office/powerpoint/2010/main" val="412428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C567-F3C8-9B20-6FF3-A272BC86CD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8E206E-594F-878C-A6D4-B2AB791C43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138246-C4AC-D56C-6A22-3C24B5EC8AB4}"/>
              </a:ext>
            </a:extLst>
          </p:cNvPr>
          <p:cNvSpPr>
            <a:spLocks noGrp="1"/>
          </p:cNvSpPr>
          <p:nvPr>
            <p:ph type="dt" sz="half" idx="10"/>
          </p:nvPr>
        </p:nvSpPr>
        <p:spPr/>
        <p:txBody>
          <a:bodyPr/>
          <a:lstStyle/>
          <a:p>
            <a:fld id="{5EFE4684-1812-47FD-A998-64260590FB48}" type="datetimeFigureOut">
              <a:rPr lang="en-GB" smtClean="0"/>
              <a:t>27/06/2024</a:t>
            </a:fld>
            <a:endParaRPr lang="en-GB"/>
          </a:p>
        </p:txBody>
      </p:sp>
      <p:sp>
        <p:nvSpPr>
          <p:cNvPr id="5" name="Footer Placeholder 4">
            <a:extLst>
              <a:ext uri="{FF2B5EF4-FFF2-40B4-BE49-F238E27FC236}">
                <a16:creationId xmlns:a16="http://schemas.microsoft.com/office/drawing/2014/main" id="{94B9D586-59C5-2DA4-F5AA-BA6EEBF539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B20993-5080-F723-C372-1E47BE741D34}"/>
              </a:ext>
            </a:extLst>
          </p:cNvPr>
          <p:cNvSpPr>
            <a:spLocks noGrp="1"/>
          </p:cNvSpPr>
          <p:nvPr>
            <p:ph type="sldNum" sz="quarter" idx="12"/>
          </p:nvPr>
        </p:nvSpPr>
        <p:spPr/>
        <p:txBody>
          <a:bodyPr/>
          <a:lstStyle/>
          <a:p>
            <a:fld id="{3813D520-A87E-4140-977C-09B8D08441B1}" type="slidenum">
              <a:rPr lang="en-GB" smtClean="0"/>
              <a:t>‹#›</a:t>
            </a:fld>
            <a:endParaRPr lang="en-GB"/>
          </a:p>
        </p:txBody>
      </p:sp>
    </p:spTree>
    <p:extLst>
      <p:ext uri="{BB962C8B-B14F-4D97-AF65-F5344CB8AC3E}">
        <p14:creationId xmlns:p14="http://schemas.microsoft.com/office/powerpoint/2010/main" val="128989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B264-77B9-48A2-75E7-03A2467686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06F428-88E0-2FAB-2664-CC6F4AF0A4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3AFBB4-DDA1-2DDB-E280-D83080D06569}"/>
              </a:ext>
            </a:extLst>
          </p:cNvPr>
          <p:cNvSpPr>
            <a:spLocks noGrp="1"/>
          </p:cNvSpPr>
          <p:nvPr>
            <p:ph type="dt" sz="half" idx="10"/>
          </p:nvPr>
        </p:nvSpPr>
        <p:spPr/>
        <p:txBody>
          <a:bodyPr/>
          <a:lstStyle/>
          <a:p>
            <a:fld id="{5EFE4684-1812-47FD-A998-64260590FB48}" type="datetimeFigureOut">
              <a:rPr lang="en-GB" smtClean="0"/>
              <a:t>27/06/2024</a:t>
            </a:fld>
            <a:endParaRPr lang="en-GB"/>
          </a:p>
        </p:txBody>
      </p:sp>
      <p:sp>
        <p:nvSpPr>
          <p:cNvPr id="5" name="Footer Placeholder 4">
            <a:extLst>
              <a:ext uri="{FF2B5EF4-FFF2-40B4-BE49-F238E27FC236}">
                <a16:creationId xmlns:a16="http://schemas.microsoft.com/office/drawing/2014/main" id="{5F8479F1-10A4-4FB9-E596-DA8205C255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236ACB-6653-B1DD-F8F1-EDD36C078FA8}"/>
              </a:ext>
            </a:extLst>
          </p:cNvPr>
          <p:cNvSpPr>
            <a:spLocks noGrp="1"/>
          </p:cNvSpPr>
          <p:nvPr>
            <p:ph type="sldNum" sz="quarter" idx="12"/>
          </p:nvPr>
        </p:nvSpPr>
        <p:spPr/>
        <p:txBody>
          <a:bodyPr/>
          <a:lstStyle/>
          <a:p>
            <a:fld id="{3813D520-A87E-4140-977C-09B8D08441B1}" type="slidenum">
              <a:rPr lang="en-GB" smtClean="0"/>
              <a:t>‹#›</a:t>
            </a:fld>
            <a:endParaRPr lang="en-GB"/>
          </a:p>
        </p:txBody>
      </p:sp>
    </p:spTree>
    <p:extLst>
      <p:ext uri="{BB962C8B-B14F-4D97-AF65-F5344CB8AC3E}">
        <p14:creationId xmlns:p14="http://schemas.microsoft.com/office/powerpoint/2010/main" val="227535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B33CC8-78C6-ECA7-425F-B9C4AF0417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575922-0D20-B95E-61F9-CEF5E36A9A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ABBCFB-C16B-4EF9-68F6-FD37DD321170}"/>
              </a:ext>
            </a:extLst>
          </p:cNvPr>
          <p:cNvSpPr>
            <a:spLocks noGrp="1"/>
          </p:cNvSpPr>
          <p:nvPr>
            <p:ph type="dt" sz="half" idx="10"/>
          </p:nvPr>
        </p:nvSpPr>
        <p:spPr/>
        <p:txBody>
          <a:bodyPr/>
          <a:lstStyle/>
          <a:p>
            <a:fld id="{5EFE4684-1812-47FD-A998-64260590FB48}" type="datetimeFigureOut">
              <a:rPr lang="en-GB" smtClean="0"/>
              <a:t>27/06/2024</a:t>
            </a:fld>
            <a:endParaRPr lang="en-GB"/>
          </a:p>
        </p:txBody>
      </p:sp>
      <p:sp>
        <p:nvSpPr>
          <p:cNvPr id="5" name="Footer Placeholder 4">
            <a:extLst>
              <a:ext uri="{FF2B5EF4-FFF2-40B4-BE49-F238E27FC236}">
                <a16:creationId xmlns:a16="http://schemas.microsoft.com/office/drawing/2014/main" id="{823FBC37-2935-D69C-3984-BA50FB590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068C9D-2070-05F4-0C28-F9516676A6DB}"/>
              </a:ext>
            </a:extLst>
          </p:cNvPr>
          <p:cNvSpPr>
            <a:spLocks noGrp="1"/>
          </p:cNvSpPr>
          <p:nvPr>
            <p:ph type="sldNum" sz="quarter" idx="12"/>
          </p:nvPr>
        </p:nvSpPr>
        <p:spPr/>
        <p:txBody>
          <a:bodyPr/>
          <a:lstStyle/>
          <a:p>
            <a:fld id="{3813D520-A87E-4140-977C-09B8D08441B1}" type="slidenum">
              <a:rPr lang="en-GB" smtClean="0"/>
              <a:t>‹#›</a:t>
            </a:fld>
            <a:endParaRPr lang="en-GB"/>
          </a:p>
        </p:txBody>
      </p:sp>
    </p:spTree>
    <p:extLst>
      <p:ext uri="{BB962C8B-B14F-4D97-AF65-F5344CB8AC3E}">
        <p14:creationId xmlns:p14="http://schemas.microsoft.com/office/powerpoint/2010/main" val="297258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8B71-E853-DF9A-D586-0148EFD13D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3803C9-BC5C-F5FB-8DE4-2A0BFE2C06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ADA025-688F-486F-2257-497071A375EC}"/>
              </a:ext>
            </a:extLst>
          </p:cNvPr>
          <p:cNvSpPr>
            <a:spLocks noGrp="1"/>
          </p:cNvSpPr>
          <p:nvPr>
            <p:ph type="dt" sz="half" idx="10"/>
          </p:nvPr>
        </p:nvSpPr>
        <p:spPr/>
        <p:txBody>
          <a:bodyPr/>
          <a:lstStyle/>
          <a:p>
            <a:fld id="{5EFE4684-1812-47FD-A998-64260590FB48}" type="datetimeFigureOut">
              <a:rPr lang="en-GB" smtClean="0"/>
              <a:t>27/06/2024</a:t>
            </a:fld>
            <a:endParaRPr lang="en-GB"/>
          </a:p>
        </p:txBody>
      </p:sp>
      <p:sp>
        <p:nvSpPr>
          <p:cNvPr id="5" name="Footer Placeholder 4">
            <a:extLst>
              <a:ext uri="{FF2B5EF4-FFF2-40B4-BE49-F238E27FC236}">
                <a16:creationId xmlns:a16="http://schemas.microsoft.com/office/drawing/2014/main" id="{101AAACB-9D51-5CEC-EDB6-87DDDC657D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860732-2421-BB50-1D2D-01A78E2484BF}"/>
              </a:ext>
            </a:extLst>
          </p:cNvPr>
          <p:cNvSpPr>
            <a:spLocks noGrp="1"/>
          </p:cNvSpPr>
          <p:nvPr>
            <p:ph type="sldNum" sz="quarter" idx="12"/>
          </p:nvPr>
        </p:nvSpPr>
        <p:spPr/>
        <p:txBody>
          <a:bodyPr/>
          <a:lstStyle/>
          <a:p>
            <a:fld id="{3813D520-A87E-4140-977C-09B8D08441B1}" type="slidenum">
              <a:rPr lang="en-GB" smtClean="0"/>
              <a:t>‹#›</a:t>
            </a:fld>
            <a:endParaRPr lang="en-GB"/>
          </a:p>
        </p:txBody>
      </p:sp>
    </p:spTree>
    <p:extLst>
      <p:ext uri="{BB962C8B-B14F-4D97-AF65-F5344CB8AC3E}">
        <p14:creationId xmlns:p14="http://schemas.microsoft.com/office/powerpoint/2010/main" val="333912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B56A-F1AC-5969-7A8B-86EF91F771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82D041-E0EE-BC4B-4FF5-D019A6A331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2A88B1-1249-7BB6-51B0-3F969EEC1788}"/>
              </a:ext>
            </a:extLst>
          </p:cNvPr>
          <p:cNvSpPr>
            <a:spLocks noGrp="1"/>
          </p:cNvSpPr>
          <p:nvPr>
            <p:ph type="dt" sz="half" idx="10"/>
          </p:nvPr>
        </p:nvSpPr>
        <p:spPr/>
        <p:txBody>
          <a:bodyPr/>
          <a:lstStyle/>
          <a:p>
            <a:fld id="{5EFE4684-1812-47FD-A998-64260590FB48}" type="datetimeFigureOut">
              <a:rPr lang="en-GB" smtClean="0"/>
              <a:t>27/06/2024</a:t>
            </a:fld>
            <a:endParaRPr lang="en-GB"/>
          </a:p>
        </p:txBody>
      </p:sp>
      <p:sp>
        <p:nvSpPr>
          <p:cNvPr id="5" name="Footer Placeholder 4">
            <a:extLst>
              <a:ext uri="{FF2B5EF4-FFF2-40B4-BE49-F238E27FC236}">
                <a16:creationId xmlns:a16="http://schemas.microsoft.com/office/drawing/2014/main" id="{994088B4-A297-5A1F-787D-15D76286B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1C77BC-3445-F4C7-719D-EAE888C2EA1A}"/>
              </a:ext>
            </a:extLst>
          </p:cNvPr>
          <p:cNvSpPr>
            <a:spLocks noGrp="1"/>
          </p:cNvSpPr>
          <p:nvPr>
            <p:ph type="sldNum" sz="quarter" idx="12"/>
          </p:nvPr>
        </p:nvSpPr>
        <p:spPr/>
        <p:txBody>
          <a:bodyPr/>
          <a:lstStyle/>
          <a:p>
            <a:fld id="{3813D520-A87E-4140-977C-09B8D08441B1}" type="slidenum">
              <a:rPr lang="en-GB" smtClean="0"/>
              <a:t>‹#›</a:t>
            </a:fld>
            <a:endParaRPr lang="en-GB"/>
          </a:p>
        </p:txBody>
      </p:sp>
    </p:spTree>
    <p:extLst>
      <p:ext uri="{BB962C8B-B14F-4D97-AF65-F5344CB8AC3E}">
        <p14:creationId xmlns:p14="http://schemas.microsoft.com/office/powerpoint/2010/main" val="178622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BF0E-27CE-45EB-47F4-0C1FB6DA20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74D750-1446-535E-50FE-7EAE06507B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BF21DE-2FFB-68E8-AED6-8B252B427F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1D38F2-9299-9877-26BB-D1286F55ABDE}"/>
              </a:ext>
            </a:extLst>
          </p:cNvPr>
          <p:cNvSpPr>
            <a:spLocks noGrp="1"/>
          </p:cNvSpPr>
          <p:nvPr>
            <p:ph type="dt" sz="half" idx="10"/>
          </p:nvPr>
        </p:nvSpPr>
        <p:spPr/>
        <p:txBody>
          <a:bodyPr/>
          <a:lstStyle/>
          <a:p>
            <a:fld id="{5EFE4684-1812-47FD-A998-64260590FB48}" type="datetimeFigureOut">
              <a:rPr lang="en-GB" smtClean="0"/>
              <a:t>27/06/2024</a:t>
            </a:fld>
            <a:endParaRPr lang="en-GB"/>
          </a:p>
        </p:txBody>
      </p:sp>
      <p:sp>
        <p:nvSpPr>
          <p:cNvPr id="6" name="Footer Placeholder 5">
            <a:extLst>
              <a:ext uri="{FF2B5EF4-FFF2-40B4-BE49-F238E27FC236}">
                <a16:creationId xmlns:a16="http://schemas.microsoft.com/office/drawing/2014/main" id="{5ADFE3E0-BADD-B2A2-05A5-6A2FE82F03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DC2A8B-CA6F-6258-B033-EE6CCE187FD7}"/>
              </a:ext>
            </a:extLst>
          </p:cNvPr>
          <p:cNvSpPr>
            <a:spLocks noGrp="1"/>
          </p:cNvSpPr>
          <p:nvPr>
            <p:ph type="sldNum" sz="quarter" idx="12"/>
          </p:nvPr>
        </p:nvSpPr>
        <p:spPr/>
        <p:txBody>
          <a:bodyPr/>
          <a:lstStyle/>
          <a:p>
            <a:fld id="{3813D520-A87E-4140-977C-09B8D08441B1}" type="slidenum">
              <a:rPr lang="en-GB" smtClean="0"/>
              <a:t>‹#›</a:t>
            </a:fld>
            <a:endParaRPr lang="en-GB"/>
          </a:p>
        </p:txBody>
      </p:sp>
    </p:spTree>
    <p:extLst>
      <p:ext uri="{BB962C8B-B14F-4D97-AF65-F5344CB8AC3E}">
        <p14:creationId xmlns:p14="http://schemas.microsoft.com/office/powerpoint/2010/main" val="221645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07FD-5281-0D3A-5B80-1F03347D87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ECC1A9-2E9C-0855-E620-2085817CE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BB2B64-ED77-65B9-C8DE-5F3D5DB238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AFF51F-BC27-EB35-0F2C-846F91A2B4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967EDF-A7B5-4A02-6FF8-C11A2FCE50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E6A4D4-9CF3-7B75-A50A-8D02D7F3896A}"/>
              </a:ext>
            </a:extLst>
          </p:cNvPr>
          <p:cNvSpPr>
            <a:spLocks noGrp="1"/>
          </p:cNvSpPr>
          <p:nvPr>
            <p:ph type="dt" sz="half" idx="10"/>
          </p:nvPr>
        </p:nvSpPr>
        <p:spPr/>
        <p:txBody>
          <a:bodyPr/>
          <a:lstStyle/>
          <a:p>
            <a:fld id="{5EFE4684-1812-47FD-A998-64260590FB48}" type="datetimeFigureOut">
              <a:rPr lang="en-GB" smtClean="0"/>
              <a:t>27/06/2024</a:t>
            </a:fld>
            <a:endParaRPr lang="en-GB"/>
          </a:p>
        </p:txBody>
      </p:sp>
      <p:sp>
        <p:nvSpPr>
          <p:cNvPr id="8" name="Footer Placeholder 7">
            <a:extLst>
              <a:ext uri="{FF2B5EF4-FFF2-40B4-BE49-F238E27FC236}">
                <a16:creationId xmlns:a16="http://schemas.microsoft.com/office/drawing/2014/main" id="{F10204C4-C79D-4C0E-6599-D8D09C8041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B17995-0D91-4DEA-B2DB-26BC6F363EF0}"/>
              </a:ext>
            </a:extLst>
          </p:cNvPr>
          <p:cNvSpPr>
            <a:spLocks noGrp="1"/>
          </p:cNvSpPr>
          <p:nvPr>
            <p:ph type="sldNum" sz="quarter" idx="12"/>
          </p:nvPr>
        </p:nvSpPr>
        <p:spPr/>
        <p:txBody>
          <a:bodyPr/>
          <a:lstStyle/>
          <a:p>
            <a:fld id="{3813D520-A87E-4140-977C-09B8D08441B1}" type="slidenum">
              <a:rPr lang="en-GB" smtClean="0"/>
              <a:t>‹#›</a:t>
            </a:fld>
            <a:endParaRPr lang="en-GB"/>
          </a:p>
        </p:txBody>
      </p:sp>
    </p:spTree>
    <p:extLst>
      <p:ext uri="{BB962C8B-B14F-4D97-AF65-F5344CB8AC3E}">
        <p14:creationId xmlns:p14="http://schemas.microsoft.com/office/powerpoint/2010/main" val="275636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6545-D26C-6512-9EF6-29795833FF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18232B-82AC-C252-7A8F-2FFBB9DF2A74}"/>
              </a:ext>
            </a:extLst>
          </p:cNvPr>
          <p:cNvSpPr>
            <a:spLocks noGrp="1"/>
          </p:cNvSpPr>
          <p:nvPr>
            <p:ph type="dt" sz="half" idx="10"/>
          </p:nvPr>
        </p:nvSpPr>
        <p:spPr/>
        <p:txBody>
          <a:bodyPr/>
          <a:lstStyle/>
          <a:p>
            <a:fld id="{5EFE4684-1812-47FD-A998-64260590FB48}" type="datetimeFigureOut">
              <a:rPr lang="en-GB" smtClean="0"/>
              <a:t>27/06/2024</a:t>
            </a:fld>
            <a:endParaRPr lang="en-GB"/>
          </a:p>
        </p:txBody>
      </p:sp>
      <p:sp>
        <p:nvSpPr>
          <p:cNvPr id="4" name="Footer Placeholder 3">
            <a:extLst>
              <a:ext uri="{FF2B5EF4-FFF2-40B4-BE49-F238E27FC236}">
                <a16:creationId xmlns:a16="http://schemas.microsoft.com/office/drawing/2014/main" id="{EF2F81F1-B084-8910-034D-B39F20CBDD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1AF397-0525-CFF6-D3D0-C65F517A7A49}"/>
              </a:ext>
            </a:extLst>
          </p:cNvPr>
          <p:cNvSpPr>
            <a:spLocks noGrp="1"/>
          </p:cNvSpPr>
          <p:nvPr>
            <p:ph type="sldNum" sz="quarter" idx="12"/>
          </p:nvPr>
        </p:nvSpPr>
        <p:spPr/>
        <p:txBody>
          <a:bodyPr/>
          <a:lstStyle/>
          <a:p>
            <a:fld id="{3813D520-A87E-4140-977C-09B8D08441B1}" type="slidenum">
              <a:rPr lang="en-GB" smtClean="0"/>
              <a:t>‹#›</a:t>
            </a:fld>
            <a:endParaRPr lang="en-GB"/>
          </a:p>
        </p:txBody>
      </p:sp>
    </p:spTree>
    <p:extLst>
      <p:ext uri="{BB962C8B-B14F-4D97-AF65-F5344CB8AC3E}">
        <p14:creationId xmlns:p14="http://schemas.microsoft.com/office/powerpoint/2010/main" val="402616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7EC612-6A0B-BE51-0293-87BC530F65EE}"/>
              </a:ext>
            </a:extLst>
          </p:cNvPr>
          <p:cNvSpPr>
            <a:spLocks noGrp="1"/>
          </p:cNvSpPr>
          <p:nvPr>
            <p:ph type="dt" sz="half" idx="10"/>
          </p:nvPr>
        </p:nvSpPr>
        <p:spPr/>
        <p:txBody>
          <a:bodyPr/>
          <a:lstStyle/>
          <a:p>
            <a:fld id="{5EFE4684-1812-47FD-A998-64260590FB48}" type="datetimeFigureOut">
              <a:rPr lang="en-GB" smtClean="0"/>
              <a:t>27/06/2024</a:t>
            </a:fld>
            <a:endParaRPr lang="en-GB"/>
          </a:p>
        </p:txBody>
      </p:sp>
      <p:sp>
        <p:nvSpPr>
          <p:cNvPr id="3" name="Footer Placeholder 2">
            <a:extLst>
              <a:ext uri="{FF2B5EF4-FFF2-40B4-BE49-F238E27FC236}">
                <a16:creationId xmlns:a16="http://schemas.microsoft.com/office/drawing/2014/main" id="{4AEC8D04-1F67-15F8-C216-1B269C71CC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7E72EF-931F-F8C8-EA65-559FE0B4A450}"/>
              </a:ext>
            </a:extLst>
          </p:cNvPr>
          <p:cNvSpPr>
            <a:spLocks noGrp="1"/>
          </p:cNvSpPr>
          <p:nvPr>
            <p:ph type="sldNum" sz="quarter" idx="12"/>
          </p:nvPr>
        </p:nvSpPr>
        <p:spPr/>
        <p:txBody>
          <a:bodyPr/>
          <a:lstStyle/>
          <a:p>
            <a:fld id="{3813D520-A87E-4140-977C-09B8D08441B1}" type="slidenum">
              <a:rPr lang="en-GB" smtClean="0"/>
              <a:t>‹#›</a:t>
            </a:fld>
            <a:endParaRPr lang="en-GB"/>
          </a:p>
        </p:txBody>
      </p:sp>
    </p:spTree>
    <p:extLst>
      <p:ext uri="{BB962C8B-B14F-4D97-AF65-F5344CB8AC3E}">
        <p14:creationId xmlns:p14="http://schemas.microsoft.com/office/powerpoint/2010/main" val="27705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52F12-06D7-CDA6-AD99-4E0571B86E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DFE89A-8590-09E7-C3EB-24635B55A2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06C8FA-FA21-6DAB-0A07-797F8E4D9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8014D0-7C4B-3456-E55F-A0901E7EDD52}"/>
              </a:ext>
            </a:extLst>
          </p:cNvPr>
          <p:cNvSpPr>
            <a:spLocks noGrp="1"/>
          </p:cNvSpPr>
          <p:nvPr>
            <p:ph type="dt" sz="half" idx="10"/>
          </p:nvPr>
        </p:nvSpPr>
        <p:spPr/>
        <p:txBody>
          <a:bodyPr/>
          <a:lstStyle/>
          <a:p>
            <a:fld id="{5EFE4684-1812-47FD-A998-64260590FB48}" type="datetimeFigureOut">
              <a:rPr lang="en-GB" smtClean="0"/>
              <a:t>27/06/2024</a:t>
            </a:fld>
            <a:endParaRPr lang="en-GB"/>
          </a:p>
        </p:txBody>
      </p:sp>
      <p:sp>
        <p:nvSpPr>
          <p:cNvPr id="6" name="Footer Placeholder 5">
            <a:extLst>
              <a:ext uri="{FF2B5EF4-FFF2-40B4-BE49-F238E27FC236}">
                <a16:creationId xmlns:a16="http://schemas.microsoft.com/office/drawing/2014/main" id="{9549E5C8-3469-C426-8625-815848CE60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32A6B9-FE3B-B411-7BA6-78FEA1FF90BC}"/>
              </a:ext>
            </a:extLst>
          </p:cNvPr>
          <p:cNvSpPr>
            <a:spLocks noGrp="1"/>
          </p:cNvSpPr>
          <p:nvPr>
            <p:ph type="sldNum" sz="quarter" idx="12"/>
          </p:nvPr>
        </p:nvSpPr>
        <p:spPr/>
        <p:txBody>
          <a:bodyPr/>
          <a:lstStyle/>
          <a:p>
            <a:fld id="{3813D520-A87E-4140-977C-09B8D08441B1}" type="slidenum">
              <a:rPr lang="en-GB" smtClean="0"/>
              <a:t>‹#›</a:t>
            </a:fld>
            <a:endParaRPr lang="en-GB"/>
          </a:p>
        </p:txBody>
      </p:sp>
    </p:spTree>
    <p:extLst>
      <p:ext uri="{BB962C8B-B14F-4D97-AF65-F5344CB8AC3E}">
        <p14:creationId xmlns:p14="http://schemas.microsoft.com/office/powerpoint/2010/main" val="24838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CADC9-A3F4-9768-0B9F-7969B38EC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8B2F39-3507-3D91-1F15-15083245C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D76235-3FF1-5A30-9B56-ACA30D456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A3549F-9533-B1A9-6037-46EF183A0C56}"/>
              </a:ext>
            </a:extLst>
          </p:cNvPr>
          <p:cNvSpPr>
            <a:spLocks noGrp="1"/>
          </p:cNvSpPr>
          <p:nvPr>
            <p:ph type="dt" sz="half" idx="10"/>
          </p:nvPr>
        </p:nvSpPr>
        <p:spPr/>
        <p:txBody>
          <a:bodyPr/>
          <a:lstStyle/>
          <a:p>
            <a:fld id="{5EFE4684-1812-47FD-A998-64260590FB48}" type="datetimeFigureOut">
              <a:rPr lang="en-GB" smtClean="0"/>
              <a:t>27/06/2024</a:t>
            </a:fld>
            <a:endParaRPr lang="en-GB"/>
          </a:p>
        </p:txBody>
      </p:sp>
      <p:sp>
        <p:nvSpPr>
          <p:cNvPr id="6" name="Footer Placeholder 5">
            <a:extLst>
              <a:ext uri="{FF2B5EF4-FFF2-40B4-BE49-F238E27FC236}">
                <a16:creationId xmlns:a16="http://schemas.microsoft.com/office/drawing/2014/main" id="{FF57ED3B-F6EA-EC34-7A87-0B1BBB10A4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4F4606-9710-7140-DC3B-764C3A3B33D6}"/>
              </a:ext>
            </a:extLst>
          </p:cNvPr>
          <p:cNvSpPr>
            <a:spLocks noGrp="1"/>
          </p:cNvSpPr>
          <p:nvPr>
            <p:ph type="sldNum" sz="quarter" idx="12"/>
          </p:nvPr>
        </p:nvSpPr>
        <p:spPr/>
        <p:txBody>
          <a:bodyPr/>
          <a:lstStyle/>
          <a:p>
            <a:fld id="{3813D520-A87E-4140-977C-09B8D08441B1}" type="slidenum">
              <a:rPr lang="en-GB" smtClean="0"/>
              <a:t>‹#›</a:t>
            </a:fld>
            <a:endParaRPr lang="en-GB"/>
          </a:p>
        </p:txBody>
      </p:sp>
    </p:spTree>
    <p:extLst>
      <p:ext uri="{BB962C8B-B14F-4D97-AF65-F5344CB8AC3E}">
        <p14:creationId xmlns:p14="http://schemas.microsoft.com/office/powerpoint/2010/main" val="100502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15910D-7574-3C94-2BAE-C824BACDF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867229-82B5-5109-AE48-C737DA3740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2D7899-B976-E949-D0A2-2A83D2E2A1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FE4684-1812-47FD-A998-64260590FB48}" type="datetimeFigureOut">
              <a:rPr lang="en-GB" smtClean="0"/>
              <a:t>27/06/2024</a:t>
            </a:fld>
            <a:endParaRPr lang="en-GB"/>
          </a:p>
        </p:txBody>
      </p:sp>
      <p:sp>
        <p:nvSpPr>
          <p:cNvPr id="5" name="Footer Placeholder 4">
            <a:extLst>
              <a:ext uri="{FF2B5EF4-FFF2-40B4-BE49-F238E27FC236}">
                <a16:creationId xmlns:a16="http://schemas.microsoft.com/office/drawing/2014/main" id="{A55E3A97-561F-6C16-9BCB-280CBB49C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6883C1A-3DC4-88EB-62F5-2DC90454A7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13D520-A87E-4140-977C-09B8D08441B1}" type="slidenum">
              <a:rPr lang="en-GB" smtClean="0"/>
              <a:t>‹#›</a:t>
            </a:fld>
            <a:endParaRPr lang="en-GB"/>
          </a:p>
        </p:txBody>
      </p:sp>
    </p:spTree>
    <p:extLst>
      <p:ext uri="{BB962C8B-B14F-4D97-AF65-F5344CB8AC3E}">
        <p14:creationId xmlns:p14="http://schemas.microsoft.com/office/powerpoint/2010/main" val="96995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higgins@eastleake-ac.org.uk" TargetMode="Externa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mailto:reception@eastleake-ac.org.uk" TargetMode="External"/><Relationship Id="rId5" Type="http://schemas.openxmlformats.org/officeDocument/2006/relationships/hyperlink" Target="mailto:familysupport@eastleake-ac.org.uk" TargetMode="External"/><Relationship Id="rId4" Type="http://schemas.openxmlformats.org/officeDocument/2006/relationships/hyperlink" Target="mailto:sendsupport@eastleake-ac.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B026E5-27BA-49AF-B6F4-0E6FED260185}"/>
              </a:ext>
            </a:extLst>
          </p:cNvPr>
          <p:cNvSpPr txBox="1"/>
          <p:nvPr/>
        </p:nvSpPr>
        <p:spPr>
          <a:xfrm>
            <a:off x="655970" y="1896222"/>
            <a:ext cx="10595800" cy="1061829"/>
          </a:xfrm>
          <a:prstGeom prst="rect">
            <a:avLst/>
          </a:prstGeom>
          <a:noFill/>
          <a:ln w="38100">
            <a:noFill/>
          </a:ln>
        </p:spPr>
        <p:txBody>
          <a:bodyPr wrap="square" lIns="91440" tIns="45720" rIns="91440" bIns="45720" rtlCol="0" anchor="t">
            <a:spAutoFit/>
          </a:bodyPr>
          <a:lstStyle/>
          <a:p>
            <a:pPr algn="ctr"/>
            <a:endParaRPr lang="en-GB" sz="2500" dirty="0">
              <a:solidFill>
                <a:schemeClr val="bg1"/>
              </a:solidFill>
              <a:latin typeface="Arial" panose="020B0604020202020204" pitchFamily="34" charset="0"/>
              <a:cs typeface="Arial" panose="020B0604020202020204" pitchFamily="34" charset="0"/>
            </a:endParaRPr>
          </a:p>
          <a:p>
            <a:pPr algn="ctr"/>
            <a:r>
              <a:rPr lang="en-GB" sz="2800" b="1" dirty="0">
                <a:solidFill>
                  <a:schemeClr val="bg1"/>
                </a:solidFill>
                <a:latin typeface="Arial" panose="020B0604020202020204" pitchFamily="34" charset="0"/>
                <a:cs typeface="Arial" panose="020B0604020202020204" pitchFamily="34" charset="0"/>
              </a:rPr>
              <a:t>Welcome to our New Year 7s </a:t>
            </a:r>
          </a:p>
          <a:p>
            <a:pPr algn="ctr"/>
            <a:endParaRPr lang="en-GB" sz="10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D1DF118-2737-4290-8F56-71A45D09F349}"/>
              </a:ext>
            </a:extLst>
          </p:cNvPr>
          <p:cNvSpPr txBox="1"/>
          <p:nvPr/>
        </p:nvSpPr>
        <p:spPr>
          <a:xfrm>
            <a:off x="655970" y="5791392"/>
            <a:ext cx="4210260" cy="369332"/>
          </a:xfrm>
          <a:prstGeom prst="rect">
            <a:avLst/>
          </a:prstGeom>
          <a:noFill/>
          <a:ln>
            <a:noFill/>
          </a:ln>
        </p:spPr>
        <p:txBody>
          <a:bodyPr wrap="square" rtlCol="0">
            <a:spAutoFit/>
          </a:bodyPr>
          <a:lstStyle/>
          <a:p>
            <a:r>
              <a:rPr lang="en-GB">
                <a:solidFill>
                  <a:schemeClr val="bg1"/>
                </a:solidFill>
                <a:latin typeface="Arial" panose="020B0604020202020204" pitchFamily="34" charset="0"/>
                <a:cs typeface="Arial" panose="020B0604020202020204" pitchFamily="34" charset="0"/>
              </a:rPr>
              <a:t>We empower | We respect | We care</a:t>
            </a:r>
          </a:p>
        </p:txBody>
      </p:sp>
      <p:cxnSp>
        <p:nvCxnSpPr>
          <p:cNvPr id="12" name="Straight Connector 11">
            <a:extLst>
              <a:ext uri="{FF2B5EF4-FFF2-40B4-BE49-F238E27FC236}">
                <a16:creationId xmlns:a16="http://schemas.microsoft.com/office/drawing/2014/main" id="{E0286978-BF38-4C97-A6FF-E005F0246909}"/>
              </a:ext>
            </a:extLst>
          </p:cNvPr>
          <p:cNvCxnSpPr>
            <a:cxnSpLocks/>
          </p:cNvCxnSpPr>
          <p:nvPr/>
        </p:nvCxnSpPr>
        <p:spPr>
          <a:xfrm flipV="1">
            <a:off x="738742" y="5526289"/>
            <a:ext cx="3759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B50AFE7-C7C2-4D88-9D22-E9520A51BE91}"/>
              </a:ext>
            </a:extLst>
          </p:cNvPr>
          <p:cNvSpPr/>
          <p:nvPr/>
        </p:nvSpPr>
        <p:spPr>
          <a:xfrm>
            <a:off x="345621" y="298489"/>
            <a:ext cx="11501386" cy="6253036"/>
          </a:xfrm>
          <a:prstGeom prst="rect">
            <a:avLst/>
          </a:prstGeom>
          <a:noFill/>
          <a:ln w="38100">
            <a:solidFill>
              <a:srgbClr val="609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text, application&#10;&#10;Description automatically generated">
            <a:extLst>
              <a:ext uri="{FF2B5EF4-FFF2-40B4-BE49-F238E27FC236}">
                <a16:creationId xmlns:a16="http://schemas.microsoft.com/office/drawing/2014/main" id="{D91C3087-688F-428F-8378-86777F9C5B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6034"/>
          <a:stretch/>
        </p:blipFill>
        <p:spPr>
          <a:xfrm>
            <a:off x="569415" y="506888"/>
            <a:ext cx="3923927" cy="1389334"/>
          </a:xfrm>
          <a:prstGeom prst="rect">
            <a:avLst/>
          </a:prstGeom>
        </p:spPr>
      </p:pic>
      <p:pic>
        <p:nvPicPr>
          <p:cNvPr id="2" name="Picture 1">
            <a:extLst>
              <a:ext uri="{FF2B5EF4-FFF2-40B4-BE49-F238E27FC236}">
                <a16:creationId xmlns:a16="http://schemas.microsoft.com/office/drawing/2014/main" id="{FF35FA36-9E85-FC75-6036-D62FB6B0D09D}"/>
              </a:ext>
            </a:extLst>
          </p:cNvPr>
          <p:cNvPicPr>
            <a:picLocks noChangeAspect="1"/>
          </p:cNvPicPr>
          <p:nvPr/>
        </p:nvPicPr>
        <p:blipFill>
          <a:blip r:embed="rId4"/>
          <a:stretch>
            <a:fillRect/>
          </a:stretch>
        </p:blipFill>
        <p:spPr>
          <a:xfrm>
            <a:off x="1200322" y="3154731"/>
            <a:ext cx="2662112" cy="1909776"/>
          </a:xfrm>
          <a:prstGeom prst="rect">
            <a:avLst/>
          </a:prstGeom>
        </p:spPr>
      </p:pic>
      <p:pic>
        <p:nvPicPr>
          <p:cNvPr id="3" name="Picture 2">
            <a:extLst>
              <a:ext uri="{FF2B5EF4-FFF2-40B4-BE49-F238E27FC236}">
                <a16:creationId xmlns:a16="http://schemas.microsoft.com/office/drawing/2014/main" id="{647C2164-BA80-5593-5B72-14C9A230B074}"/>
              </a:ext>
            </a:extLst>
          </p:cNvPr>
          <p:cNvPicPr>
            <a:picLocks noChangeAspect="1"/>
          </p:cNvPicPr>
          <p:nvPr/>
        </p:nvPicPr>
        <p:blipFill>
          <a:blip r:embed="rId5"/>
          <a:stretch>
            <a:fillRect/>
          </a:stretch>
        </p:blipFill>
        <p:spPr>
          <a:xfrm>
            <a:off x="4493342" y="3135198"/>
            <a:ext cx="2693232" cy="1929309"/>
          </a:xfrm>
          <a:prstGeom prst="rect">
            <a:avLst/>
          </a:prstGeom>
        </p:spPr>
      </p:pic>
      <p:pic>
        <p:nvPicPr>
          <p:cNvPr id="4" name="Picture 3">
            <a:extLst>
              <a:ext uri="{FF2B5EF4-FFF2-40B4-BE49-F238E27FC236}">
                <a16:creationId xmlns:a16="http://schemas.microsoft.com/office/drawing/2014/main" id="{DC749CE3-B5E0-F2EB-115C-13146FAED514}"/>
              </a:ext>
            </a:extLst>
          </p:cNvPr>
          <p:cNvPicPr>
            <a:picLocks noChangeAspect="1"/>
          </p:cNvPicPr>
          <p:nvPr/>
        </p:nvPicPr>
        <p:blipFill>
          <a:blip r:embed="rId6"/>
          <a:stretch>
            <a:fillRect/>
          </a:stretch>
        </p:blipFill>
        <p:spPr>
          <a:xfrm>
            <a:off x="7814209" y="3135198"/>
            <a:ext cx="2898835" cy="1929309"/>
          </a:xfrm>
          <a:prstGeom prst="rect">
            <a:avLst/>
          </a:prstGeom>
        </p:spPr>
      </p:pic>
    </p:spTree>
    <p:extLst>
      <p:ext uri="{BB962C8B-B14F-4D97-AF65-F5344CB8AC3E}">
        <p14:creationId xmlns:p14="http://schemas.microsoft.com/office/powerpoint/2010/main" val="164145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75099-2013-ADC2-5437-ED7A424F30DB}"/>
              </a:ext>
            </a:extLst>
          </p:cNvPr>
          <p:cNvSpPr>
            <a:spLocks noGrp="1"/>
          </p:cNvSpPr>
          <p:nvPr>
            <p:ph type="title"/>
          </p:nvPr>
        </p:nvSpPr>
        <p:spPr>
          <a:xfrm>
            <a:off x="572493" y="238539"/>
            <a:ext cx="11018520" cy="1434415"/>
          </a:xfrm>
        </p:spPr>
        <p:txBody>
          <a:bodyPr anchor="b">
            <a:normAutofit/>
          </a:bodyPr>
          <a:lstStyle/>
          <a:p>
            <a:r>
              <a:rPr lang="en-GB" sz="5400" b="1" i="1"/>
              <a:t>Welcome from Miss Higgins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234C73-1BA7-5D13-D444-95A0A201E65E}"/>
              </a:ext>
            </a:extLst>
          </p:cNvPr>
          <p:cNvSpPr>
            <a:spLocks noGrp="1"/>
          </p:cNvSpPr>
          <p:nvPr>
            <p:ph idx="1"/>
          </p:nvPr>
        </p:nvSpPr>
        <p:spPr>
          <a:xfrm>
            <a:off x="572493" y="2071316"/>
            <a:ext cx="6713552" cy="4119172"/>
          </a:xfrm>
        </p:spPr>
        <p:txBody>
          <a:bodyPr anchor="t">
            <a:normAutofit/>
          </a:bodyPr>
          <a:lstStyle/>
          <a:p>
            <a:endParaRPr lang="en-GB" sz="2200" dirty="0"/>
          </a:p>
        </p:txBody>
      </p:sp>
      <p:pic>
        <p:nvPicPr>
          <p:cNvPr id="4" name="Picture 3">
            <a:extLst>
              <a:ext uri="{FF2B5EF4-FFF2-40B4-BE49-F238E27FC236}">
                <a16:creationId xmlns:a16="http://schemas.microsoft.com/office/drawing/2014/main" id="{39B1FD5E-9127-DEF7-A220-EFEB4FC60039}"/>
              </a:ext>
            </a:extLst>
          </p:cNvPr>
          <p:cNvPicPr>
            <a:picLocks noChangeAspect="1"/>
          </p:cNvPicPr>
          <p:nvPr/>
        </p:nvPicPr>
        <p:blipFill rotWithShape="1">
          <a:blip r:embed="rId2"/>
          <a:srcRect l="2007" r="1789" b="2"/>
          <a:stretch/>
        </p:blipFill>
        <p:spPr>
          <a:xfrm>
            <a:off x="8449126" y="1958166"/>
            <a:ext cx="3096167" cy="3218290"/>
          </a:xfrm>
          <a:prstGeom prst="rect">
            <a:avLst/>
          </a:prstGeom>
        </p:spPr>
      </p:pic>
      <p:sp>
        <p:nvSpPr>
          <p:cNvPr id="5" name="TextBox 4">
            <a:extLst>
              <a:ext uri="{FF2B5EF4-FFF2-40B4-BE49-F238E27FC236}">
                <a16:creationId xmlns:a16="http://schemas.microsoft.com/office/drawing/2014/main" id="{1FA500DA-46D9-84F2-F9BA-FCAC499CEE43}"/>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pic>
        <p:nvPicPr>
          <p:cNvPr id="6" name="Picture 2" descr="Academy open as usual on 22 November - East Leake Academy">
            <a:extLst>
              <a:ext uri="{FF2B5EF4-FFF2-40B4-BE49-F238E27FC236}">
                <a16:creationId xmlns:a16="http://schemas.microsoft.com/office/drawing/2014/main" id="{E0573471-047D-CD0A-B4F8-5C9A8324E1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67098" y="5554042"/>
            <a:ext cx="1490918" cy="8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49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A606B-7C80-6801-C75C-F91AAE9C8513}"/>
              </a:ext>
            </a:extLst>
          </p:cNvPr>
          <p:cNvSpPr>
            <a:spLocks noGrp="1"/>
          </p:cNvSpPr>
          <p:nvPr>
            <p:ph type="title"/>
          </p:nvPr>
        </p:nvSpPr>
        <p:spPr>
          <a:xfrm>
            <a:off x="572493" y="238539"/>
            <a:ext cx="11018520" cy="1434415"/>
          </a:xfrm>
        </p:spPr>
        <p:txBody>
          <a:bodyPr anchor="b">
            <a:normAutofit/>
          </a:bodyPr>
          <a:lstStyle/>
          <a:p>
            <a:r>
              <a:rPr lang="en-GB" sz="5400"/>
              <a:t>The transition process so far</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51271B-474F-058D-8983-F2C3FF42AFC5}"/>
              </a:ext>
            </a:extLst>
          </p:cNvPr>
          <p:cNvSpPr>
            <a:spLocks noGrp="1"/>
          </p:cNvSpPr>
          <p:nvPr>
            <p:ph idx="1"/>
          </p:nvPr>
        </p:nvSpPr>
        <p:spPr>
          <a:xfrm>
            <a:off x="572493" y="2071315"/>
            <a:ext cx="6854483" cy="4183569"/>
          </a:xfrm>
        </p:spPr>
        <p:txBody>
          <a:bodyPr anchor="t">
            <a:normAutofit/>
          </a:bodyPr>
          <a:lstStyle/>
          <a:p>
            <a:pPr marL="285750" indent="-285750" defTabSz="612648">
              <a:spcAft>
                <a:spcPts val="600"/>
              </a:spcAft>
              <a:buFont typeface="Arial" panose="020B0604020202020204" pitchFamily="34" charset="0"/>
              <a:buChar char="•"/>
            </a:pPr>
            <a:r>
              <a:rPr lang="en-GB" sz="1500" kern="1200" dirty="0">
                <a:latin typeface="Arial" panose="020B0604020202020204" pitchFamily="34" charset="0"/>
                <a:cs typeface="Arial" panose="020B0604020202020204" pitchFamily="34" charset="0"/>
              </a:rPr>
              <a:t>Visited as many primary schools as possible and met our new students</a:t>
            </a:r>
          </a:p>
          <a:p>
            <a:pPr marL="285750" indent="-285750" defTabSz="612648">
              <a:spcAft>
                <a:spcPts val="600"/>
              </a:spcAft>
              <a:buFont typeface="Arial" panose="020B0604020202020204" pitchFamily="34" charset="0"/>
              <a:buChar char="•"/>
            </a:pPr>
            <a:r>
              <a:rPr lang="en-GB" sz="1500" kern="1200" dirty="0">
                <a:latin typeface="Arial" panose="020B0604020202020204" pitchFamily="34" charset="0"/>
                <a:cs typeface="Arial" panose="020B0604020202020204" pitchFamily="34" charset="0"/>
              </a:rPr>
              <a:t>Invited students into the academy who are joining us from non-feeder schools</a:t>
            </a:r>
          </a:p>
          <a:p>
            <a:pPr marL="285750" indent="-285750" defTabSz="612648">
              <a:spcAft>
                <a:spcPts val="600"/>
              </a:spcAft>
              <a:buFont typeface="Arial" panose="020B0604020202020204" pitchFamily="34" charset="0"/>
              <a:buChar char="•"/>
            </a:pPr>
            <a:r>
              <a:rPr lang="en-GB" sz="1500" kern="1200" dirty="0">
                <a:latin typeface="Arial" panose="020B0604020202020204" pitchFamily="34" charset="0"/>
                <a:cs typeface="Arial" panose="020B0604020202020204" pitchFamily="34" charset="0"/>
              </a:rPr>
              <a:t>Spoken to primary teachers/SENCos and completed detailed handovers</a:t>
            </a:r>
          </a:p>
          <a:p>
            <a:pPr marL="285750" indent="-285750" defTabSz="612648">
              <a:spcAft>
                <a:spcPts val="600"/>
              </a:spcAft>
              <a:buFont typeface="Arial" panose="020B0604020202020204" pitchFamily="34" charset="0"/>
              <a:buChar char="•"/>
            </a:pPr>
            <a:r>
              <a:rPr lang="en-GB" sz="1500" kern="1200" dirty="0">
                <a:latin typeface="Arial" panose="020B0604020202020204" pitchFamily="34" charset="0"/>
                <a:cs typeface="Arial" panose="020B0604020202020204" pitchFamily="34" charset="0"/>
              </a:rPr>
              <a:t>Distributed transition booklets to students – includes both pastoral and academic tasks – also available on our website</a:t>
            </a:r>
          </a:p>
          <a:p>
            <a:pPr marL="285750" indent="-285750" defTabSz="612648">
              <a:spcAft>
                <a:spcPts val="600"/>
              </a:spcAft>
              <a:buFont typeface="Arial" panose="020B0604020202020204" pitchFamily="34" charset="0"/>
              <a:buChar char="•"/>
            </a:pPr>
            <a:r>
              <a:rPr lang="en-GB" sz="1500" kern="1200" dirty="0">
                <a:latin typeface="Arial" panose="020B0604020202020204" pitchFamily="34" charset="0"/>
                <a:cs typeface="Arial" panose="020B0604020202020204" pitchFamily="34" charset="0"/>
              </a:rPr>
              <a:t>Hosted a small number of visits for students with additional needs</a:t>
            </a:r>
          </a:p>
          <a:p>
            <a:pPr marL="285750" indent="-285750" defTabSz="612648">
              <a:spcAft>
                <a:spcPts val="600"/>
              </a:spcAft>
              <a:buFont typeface="Arial" panose="020B0604020202020204" pitchFamily="34" charset="0"/>
              <a:buChar char="•"/>
            </a:pPr>
            <a:r>
              <a:rPr lang="en-GB" sz="1500" kern="1200" dirty="0">
                <a:latin typeface="Arial" panose="020B0604020202020204" pitchFamily="34" charset="0"/>
                <a:cs typeface="Arial" panose="020B0604020202020204" pitchFamily="34" charset="0"/>
              </a:rPr>
              <a:t>Sent postcards informing students of their tutor group and house</a:t>
            </a:r>
          </a:p>
          <a:p>
            <a:pPr marL="285750" indent="-285750" defTabSz="612648">
              <a:spcAft>
                <a:spcPts val="600"/>
              </a:spcAft>
              <a:buFont typeface="Arial" panose="020B0604020202020204" pitchFamily="34" charset="0"/>
              <a:buChar char="•"/>
            </a:pPr>
            <a:r>
              <a:rPr lang="en-US" sz="1500" kern="1200" dirty="0">
                <a:latin typeface="Arial" panose="020B0604020202020204" pitchFamily="34" charset="0"/>
                <a:cs typeface="Arial" panose="020B0604020202020204" pitchFamily="34" charset="0"/>
              </a:rPr>
              <a:t>Invited all students to our face-to-face transition that </a:t>
            </a:r>
            <a:r>
              <a:rPr lang="en-GB" sz="1500" kern="1200" dirty="0">
                <a:latin typeface="Arial" panose="020B0604020202020204" pitchFamily="34" charset="0"/>
                <a:cs typeface="Arial" panose="020B0604020202020204" pitchFamily="34" charset="0"/>
              </a:rPr>
              <a:t>will take place next week</a:t>
            </a:r>
            <a:endParaRPr lang="en-GB" sz="1500" dirty="0">
              <a:latin typeface="Arial" panose="020B0604020202020204" pitchFamily="34" charset="0"/>
              <a:cs typeface="Arial" panose="020B0604020202020204" pitchFamily="34" charset="0"/>
            </a:endParaRPr>
          </a:p>
          <a:p>
            <a:endParaRPr lang="en-GB" sz="1500" dirty="0"/>
          </a:p>
        </p:txBody>
      </p:sp>
      <p:sp>
        <p:nvSpPr>
          <p:cNvPr id="4" name="TextBox 3">
            <a:extLst>
              <a:ext uri="{FF2B5EF4-FFF2-40B4-BE49-F238E27FC236}">
                <a16:creationId xmlns:a16="http://schemas.microsoft.com/office/drawing/2014/main" id="{ECB4D05D-9BFB-6E2C-4786-773C427FEF3D}"/>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pic>
        <p:nvPicPr>
          <p:cNvPr id="5" name="Picture 2" descr="Academy open as usual on 22 November - East Leake Academy">
            <a:extLst>
              <a:ext uri="{FF2B5EF4-FFF2-40B4-BE49-F238E27FC236}">
                <a16:creationId xmlns:a16="http://schemas.microsoft.com/office/drawing/2014/main" id="{5BC03157-7313-DEE5-0AA7-7294A25148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67098" y="5554042"/>
            <a:ext cx="1490918" cy="8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64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42259-00D3-66F3-C5AC-88F94BF9175D}"/>
              </a:ext>
            </a:extLst>
          </p:cNvPr>
          <p:cNvSpPr>
            <a:spLocks noGrp="1"/>
          </p:cNvSpPr>
          <p:nvPr>
            <p:ph type="title"/>
          </p:nvPr>
        </p:nvSpPr>
        <p:spPr>
          <a:xfrm>
            <a:off x="838200" y="365125"/>
            <a:ext cx="10515600" cy="1325563"/>
          </a:xfrm>
        </p:spPr>
        <p:txBody>
          <a:bodyPr>
            <a:normAutofit/>
          </a:bodyPr>
          <a:lstStyle/>
          <a:p>
            <a:r>
              <a:rPr lang="en-GB" sz="5400" b="1" i="1"/>
              <a:t>Transition Days 1</a:t>
            </a:r>
            <a:r>
              <a:rPr lang="en-GB" sz="5400" b="1" i="1" baseline="30000"/>
              <a:t>st</a:t>
            </a:r>
            <a:r>
              <a:rPr lang="en-GB" sz="5400" b="1" i="1"/>
              <a:t>-3</a:t>
            </a:r>
            <a:r>
              <a:rPr lang="en-GB" sz="5400" b="1" i="1" baseline="30000"/>
              <a:t>rd</a:t>
            </a:r>
            <a:r>
              <a:rPr lang="en-GB" sz="5400" b="1" i="1"/>
              <a:t> July 2024</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B6D604-F68C-FABC-4767-93F3D056B21C}"/>
              </a:ext>
            </a:extLst>
          </p:cNvPr>
          <p:cNvSpPr>
            <a:spLocks noGrp="1"/>
          </p:cNvSpPr>
          <p:nvPr>
            <p:ph idx="1"/>
          </p:nvPr>
        </p:nvSpPr>
        <p:spPr>
          <a:xfrm>
            <a:off x="836676" y="1560208"/>
            <a:ext cx="10515600" cy="4251960"/>
          </a:xfrm>
        </p:spPr>
        <p:txBody>
          <a:bodyPr>
            <a:normAutofit fontScale="77500" lnSpcReduction="20000"/>
          </a:bodyPr>
          <a:lstStyle/>
          <a:p>
            <a:pPr marL="0" indent="0">
              <a:buNone/>
            </a:pPr>
            <a:endParaRPr lang="en-GB" sz="2200" dirty="0"/>
          </a:p>
          <a:p>
            <a:pPr>
              <a:lnSpc>
                <a:spcPct val="150000"/>
              </a:lnSpc>
            </a:pPr>
            <a:r>
              <a:rPr lang="en-GB" sz="2200" dirty="0"/>
              <a:t>Transport to and from school – Buses drop off in the car park, students will need money for public service buses – school buses know to expect Y6 students</a:t>
            </a:r>
          </a:p>
          <a:p>
            <a:pPr>
              <a:lnSpc>
                <a:spcPct val="150000"/>
              </a:lnSpc>
            </a:pPr>
            <a:r>
              <a:rPr lang="en-GB" sz="2200" dirty="0"/>
              <a:t>The school day: 8:25am – 3:05pm</a:t>
            </a:r>
          </a:p>
          <a:p>
            <a:pPr>
              <a:lnSpc>
                <a:spcPct val="150000"/>
              </a:lnSpc>
            </a:pPr>
            <a:r>
              <a:rPr lang="en-GB" sz="2200" dirty="0"/>
              <a:t>When you arrive to school on the first transition day, please drop students off at the gate so they can head straight into the social space (tennis courts at the front of school). Staff will be around to show them where to go.</a:t>
            </a:r>
            <a:r>
              <a:rPr lang="en-GB" sz="2200" dirty="0">
                <a:highlight>
                  <a:srgbClr val="FFFF00"/>
                </a:highlight>
              </a:rPr>
              <a:t> </a:t>
            </a:r>
          </a:p>
          <a:p>
            <a:pPr>
              <a:lnSpc>
                <a:spcPct val="150000"/>
              </a:lnSpc>
            </a:pPr>
            <a:r>
              <a:rPr lang="en-GB" sz="2200" dirty="0"/>
              <a:t>Packed lunch/money (approximately £3), water bottle, sun cream/hat, jacket, equipment, transition workbook </a:t>
            </a:r>
          </a:p>
          <a:p>
            <a:pPr>
              <a:lnSpc>
                <a:spcPct val="150000"/>
              </a:lnSpc>
            </a:pPr>
            <a:r>
              <a:rPr lang="en-GB" sz="2200" dirty="0"/>
              <a:t>You don’t need to wear school uniform on your transition days, please wear comfortable clothing and footwear that will be suitable for a variety of activities. </a:t>
            </a:r>
          </a:p>
        </p:txBody>
      </p:sp>
      <p:sp>
        <p:nvSpPr>
          <p:cNvPr id="4" name="TextBox 3">
            <a:extLst>
              <a:ext uri="{FF2B5EF4-FFF2-40B4-BE49-F238E27FC236}">
                <a16:creationId xmlns:a16="http://schemas.microsoft.com/office/drawing/2014/main" id="{2001FABD-D891-EC53-41B2-DE4248E667BE}"/>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pic>
        <p:nvPicPr>
          <p:cNvPr id="5" name="Picture 2" descr="Academy open as usual on 22 November - East Leake Academy">
            <a:extLst>
              <a:ext uri="{FF2B5EF4-FFF2-40B4-BE49-F238E27FC236}">
                <a16:creationId xmlns:a16="http://schemas.microsoft.com/office/drawing/2014/main" id="{F38DDF42-1A4C-737E-D606-B8FDC9EC2B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80458" y="5960354"/>
            <a:ext cx="1490918" cy="8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24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9D23-4852-80EA-F48B-5E5D458EE319}"/>
              </a:ext>
            </a:extLst>
          </p:cNvPr>
          <p:cNvSpPr>
            <a:spLocks noGrp="1"/>
          </p:cNvSpPr>
          <p:nvPr>
            <p:ph type="title"/>
          </p:nvPr>
        </p:nvSpPr>
        <p:spPr/>
        <p:txBody>
          <a:bodyPr/>
          <a:lstStyle/>
          <a:p>
            <a:pPr algn="ctr"/>
            <a:r>
              <a:rPr lang="en-GB" b="1" dirty="0"/>
              <a:t>Structure of the transition days</a:t>
            </a:r>
          </a:p>
        </p:txBody>
      </p:sp>
      <p:sp>
        <p:nvSpPr>
          <p:cNvPr id="4" name="TextBox 3">
            <a:extLst>
              <a:ext uri="{FF2B5EF4-FFF2-40B4-BE49-F238E27FC236}">
                <a16:creationId xmlns:a16="http://schemas.microsoft.com/office/drawing/2014/main" id="{96A6680F-78E2-61B2-DE7D-4E4387078AD5}"/>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pic>
        <p:nvPicPr>
          <p:cNvPr id="5" name="Picture 2" descr="Academy open as usual on 22 November - East Leake Academy">
            <a:extLst>
              <a:ext uri="{FF2B5EF4-FFF2-40B4-BE49-F238E27FC236}">
                <a16:creationId xmlns:a16="http://schemas.microsoft.com/office/drawing/2014/main" id="{60577681-C551-D7F0-9EA9-F7610CD878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67098" y="5554042"/>
            <a:ext cx="1490918" cy="89764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C9F6E11F-7415-F5BF-9FA5-0ECE8F7A2A29}"/>
              </a:ext>
            </a:extLst>
          </p:cNvPr>
          <p:cNvSpPr>
            <a:spLocks noGrp="1"/>
          </p:cNvSpPr>
          <p:nvPr>
            <p:ph idx="1"/>
          </p:nvPr>
        </p:nvSpPr>
        <p:spPr/>
        <p:txBody>
          <a:bodyPr/>
          <a:lstStyle/>
          <a:p>
            <a:endParaRPr lang="en-GB"/>
          </a:p>
        </p:txBody>
      </p:sp>
      <p:graphicFrame>
        <p:nvGraphicFramePr>
          <p:cNvPr id="8" name="Table 7">
            <a:extLst>
              <a:ext uri="{FF2B5EF4-FFF2-40B4-BE49-F238E27FC236}">
                <a16:creationId xmlns:a16="http://schemas.microsoft.com/office/drawing/2014/main" id="{D51D5061-D01F-DFB2-D566-5F7ACFE68A68}"/>
              </a:ext>
            </a:extLst>
          </p:cNvPr>
          <p:cNvGraphicFramePr>
            <a:graphicFrameLocks noGrp="1"/>
          </p:cNvGraphicFramePr>
          <p:nvPr>
            <p:extLst>
              <p:ext uri="{D42A27DB-BD31-4B8C-83A1-F6EECF244321}">
                <p14:modId xmlns:p14="http://schemas.microsoft.com/office/powerpoint/2010/main" val="2586194959"/>
              </p:ext>
            </p:extLst>
          </p:nvPr>
        </p:nvGraphicFramePr>
        <p:xfrm>
          <a:off x="3448326" y="1550183"/>
          <a:ext cx="8109690" cy="4144364"/>
        </p:xfrm>
        <a:graphic>
          <a:graphicData uri="http://schemas.openxmlformats.org/drawingml/2006/table">
            <a:tbl>
              <a:tblPr firstRow="1" bandRow="1">
                <a:tableStyleId>{5C22544A-7EE6-4342-B048-85BDC9FD1C3A}</a:tableStyleId>
              </a:tblPr>
              <a:tblGrid>
                <a:gridCol w="2703230">
                  <a:extLst>
                    <a:ext uri="{9D8B030D-6E8A-4147-A177-3AD203B41FA5}">
                      <a16:colId xmlns:a16="http://schemas.microsoft.com/office/drawing/2014/main" val="2742849684"/>
                    </a:ext>
                  </a:extLst>
                </a:gridCol>
                <a:gridCol w="2703230">
                  <a:extLst>
                    <a:ext uri="{9D8B030D-6E8A-4147-A177-3AD203B41FA5}">
                      <a16:colId xmlns:a16="http://schemas.microsoft.com/office/drawing/2014/main" val="3721132564"/>
                    </a:ext>
                  </a:extLst>
                </a:gridCol>
                <a:gridCol w="2703230">
                  <a:extLst>
                    <a:ext uri="{9D8B030D-6E8A-4147-A177-3AD203B41FA5}">
                      <a16:colId xmlns:a16="http://schemas.microsoft.com/office/drawing/2014/main" val="3254182726"/>
                    </a:ext>
                  </a:extLst>
                </a:gridCol>
              </a:tblGrid>
              <a:tr h="486764">
                <a:tc>
                  <a:txBody>
                    <a:bodyPr/>
                    <a:lstStyle/>
                    <a:p>
                      <a:pPr algn="ctr">
                        <a:lnSpc>
                          <a:spcPct val="100000"/>
                        </a:lnSpc>
                      </a:pPr>
                      <a:r>
                        <a:rPr lang="en-GB" dirty="0">
                          <a:solidFill>
                            <a:schemeClr val="tx1"/>
                          </a:solidFill>
                        </a:rPr>
                        <a:t>Monday 1</a:t>
                      </a:r>
                      <a:r>
                        <a:rPr lang="en-GB" baseline="30000" dirty="0">
                          <a:solidFill>
                            <a:schemeClr val="tx1"/>
                          </a:solidFill>
                        </a:rPr>
                        <a:t>st</a:t>
                      </a:r>
                      <a:r>
                        <a:rPr lang="en-GB" dirty="0">
                          <a:solidFill>
                            <a:schemeClr val="tx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863E"/>
                    </a:solidFill>
                  </a:tcPr>
                </a:tc>
                <a:tc>
                  <a:txBody>
                    <a:bodyPr/>
                    <a:lstStyle/>
                    <a:p>
                      <a:pPr algn="ctr">
                        <a:lnSpc>
                          <a:spcPct val="100000"/>
                        </a:lnSpc>
                      </a:pPr>
                      <a:r>
                        <a:rPr lang="en-GB" dirty="0">
                          <a:solidFill>
                            <a:schemeClr val="tx1"/>
                          </a:solidFill>
                        </a:rPr>
                        <a:t>Tuesday 2</a:t>
                      </a:r>
                      <a:r>
                        <a:rPr lang="en-GB" baseline="30000" dirty="0">
                          <a:solidFill>
                            <a:schemeClr val="tx1"/>
                          </a:solidFill>
                        </a:rPr>
                        <a:t>nd</a:t>
                      </a:r>
                      <a:r>
                        <a:rPr lang="en-GB" dirty="0">
                          <a:solidFill>
                            <a:schemeClr val="tx1"/>
                          </a:solidFill>
                        </a:rPr>
                        <a:t> 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863E"/>
                    </a:solidFill>
                  </a:tcPr>
                </a:tc>
                <a:tc>
                  <a:txBody>
                    <a:bodyPr/>
                    <a:lstStyle/>
                    <a:p>
                      <a:pPr algn="ctr">
                        <a:lnSpc>
                          <a:spcPct val="100000"/>
                        </a:lnSpc>
                      </a:pPr>
                      <a:r>
                        <a:rPr lang="en-GB" dirty="0">
                          <a:solidFill>
                            <a:schemeClr val="tx1"/>
                          </a:solidFill>
                        </a:rPr>
                        <a:t>Wednesday 3</a:t>
                      </a:r>
                      <a:r>
                        <a:rPr lang="en-GB" baseline="30000" dirty="0">
                          <a:solidFill>
                            <a:schemeClr val="tx1"/>
                          </a:solidFill>
                        </a:rPr>
                        <a:t>rd</a:t>
                      </a:r>
                      <a:r>
                        <a:rPr lang="en-GB" dirty="0">
                          <a:solidFill>
                            <a:schemeClr val="tx1"/>
                          </a:solidFill>
                        </a:rPr>
                        <a:t> July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863E"/>
                    </a:solidFill>
                  </a:tcPr>
                </a:tc>
                <a:extLst>
                  <a:ext uri="{0D108BD9-81ED-4DB2-BD59-A6C34878D82A}">
                    <a16:rowId xmlns:a16="http://schemas.microsoft.com/office/drawing/2014/main" val="3799866089"/>
                  </a:ext>
                </a:extLst>
              </a:tr>
              <a:tr h="3543586">
                <a:tc>
                  <a:txBody>
                    <a:bodyPr/>
                    <a:lstStyle/>
                    <a:p>
                      <a:pPr marL="285750" indent="-285750">
                        <a:lnSpc>
                          <a:spcPct val="100000"/>
                        </a:lnSpc>
                        <a:buFont typeface="Arial" panose="020B0604020202020204" pitchFamily="34" charset="0"/>
                        <a:buChar char="•"/>
                      </a:pPr>
                      <a:r>
                        <a:rPr lang="en-GB" sz="1800" dirty="0"/>
                        <a:t>Arrive at ELA for about 8.25-8.25am</a:t>
                      </a:r>
                    </a:p>
                    <a:p>
                      <a:pPr marL="285750" indent="-285750">
                        <a:lnSpc>
                          <a:spcPct val="100000"/>
                        </a:lnSpc>
                        <a:buFont typeface="Arial" panose="020B0604020202020204" pitchFamily="34" charset="0"/>
                        <a:buChar char="•"/>
                      </a:pPr>
                      <a:r>
                        <a:rPr lang="en-GB" sz="1800" dirty="0"/>
                        <a:t> Welcomed to the front of ELA and taken to your social space by staff for lineup </a:t>
                      </a:r>
                    </a:p>
                    <a:p>
                      <a:pPr marL="285750" indent="-285750">
                        <a:lnSpc>
                          <a:spcPct val="100000"/>
                        </a:lnSpc>
                        <a:buFont typeface="Arial" panose="020B0604020202020204" pitchFamily="34" charset="0"/>
                        <a:buChar char="•"/>
                      </a:pPr>
                      <a:r>
                        <a:rPr lang="en-GB" dirty="0"/>
                        <a:t>Assembly </a:t>
                      </a:r>
                    </a:p>
                    <a:p>
                      <a:pPr marL="285750" indent="-285750">
                        <a:lnSpc>
                          <a:spcPct val="100000"/>
                        </a:lnSpc>
                        <a:buFont typeface="Arial" panose="020B0604020202020204" pitchFamily="34" charset="0"/>
                        <a:buChar char="•"/>
                      </a:pPr>
                      <a:r>
                        <a:rPr lang="en-GB" dirty="0"/>
                        <a:t>PDL – time to get to know your tutor group and receive your timetable</a:t>
                      </a:r>
                    </a:p>
                    <a:p>
                      <a:pPr marL="285750" indent="-285750">
                        <a:lnSpc>
                          <a:spcPct val="100000"/>
                        </a:lnSpc>
                        <a:buFont typeface="Arial" panose="020B0604020202020204" pitchFamily="34" charset="0"/>
                        <a:buChar char="•"/>
                      </a:pPr>
                      <a:r>
                        <a:rPr lang="en-GB" dirty="0"/>
                        <a:t>Transition Lessons </a:t>
                      </a:r>
                    </a:p>
                    <a:p>
                      <a:pPr marL="285750" indent="-285750">
                        <a:lnSpc>
                          <a:spcPct val="100000"/>
                        </a:lnSpc>
                        <a:buFont typeface="Arial" panose="020B0604020202020204" pitchFamily="34" charset="0"/>
                        <a:buChar cha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nSpc>
                          <a:spcPct val="100000"/>
                        </a:lnSpc>
                        <a:buFont typeface="Arial" panose="020B0604020202020204" pitchFamily="34" charset="0"/>
                        <a:buChar char="•"/>
                      </a:pPr>
                      <a:r>
                        <a:rPr lang="en-GB" dirty="0"/>
                        <a:t>Start your day at lineup in your social space </a:t>
                      </a:r>
                    </a:p>
                    <a:p>
                      <a:pPr marL="285750" indent="-285750">
                        <a:lnSpc>
                          <a:spcPct val="100000"/>
                        </a:lnSpc>
                        <a:buFont typeface="Arial" panose="020B0604020202020204" pitchFamily="34" charset="0"/>
                        <a:buChar char="•"/>
                      </a:pPr>
                      <a:r>
                        <a:rPr lang="en-GB" dirty="0"/>
                        <a:t>PDL </a:t>
                      </a:r>
                    </a:p>
                    <a:p>
                      <a:pPr marL="285750" indent="-285750">
                        <a:lnSpc>
                          <a:spcPct val="100000"/>
                        </a:lnSpc>
                        <a:buFont typeface="Arial" panose="020B0604020202020204" pitchFamily="34" charset="0"/>
                        <a:buChar char="•"/>
                      </a:pPr>
                      <a:r>
                        <a:rPr lang="en-GB" dirty="0"/>
                        <a:t>Transition lessons </a:t>
                      </a:r>
                    </a:p>
                    <a:p>
                      <a:pPr marL="285750" indent="-285750">
                        <a:lnSpc>
                          <a:spcPct val="100000"/>
                        </a:lnSpc>
                        <a:buFont typeface="Arial" panose="020B0604020202020204" pitchFamily="34" charset="0"/>
                        <a:buChar char="•"/>
                      </a:pPr>
                      <a:r>
                        <a:rPr lang="en-GB" dirty="0"/>
                        <a:t>Interhouse competition lead by our Heads of House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nSpc>
                          <a:spcPct val="100000"/>
                        </a:lnSpc>
                        <a:buFont typeface="Arial" panose="020B0604020202020204" pitchFamily="34" charset="0"/>
                        <a:buChar char="•"/>
                      </a:pPr>
                      <a:r>
                        <a:rPr lang="en-GB" dirty="0"/>
                        <a:t>Start your day at lineup in your social space </a:t>
                      </a:r>
                    </a:p>
                    <a:p>
                      <a:pPr marL="285750" indent="-285750">
                        <a:lnSpc>
                          <a:spcPct val="100000"/>
                        </a:lnSpc>
                        <a:buFont typeface="Arial" panose="020B0604020202020204" pitchFamily="34" charset="0"/>
                        <a:buChar char="•"/>
                      </a:pPr>
                      <a:r>
                        <a:rPr lang="en-GB" dirty="0"/>
                        <a:t>PDL</a:t>
                      </a:r>
                    </a:p>
                    <a:p>
                      <a:pPr marL="285750" indent="-285750">
                        <a:lnSpc>
                          <a:spcPct val="100000"/>
                        </a:lnSpc>
                        <a:buFont typeface="Arial" panose="020B0604020202020204" pitchFamily="34" charset="0"/>
                        <a:buChar char="•"/>
                      </a:pPr>
                      <a:r>
                        <a:rPr lang="en-GB" dirty="0"/>
                        <a:t>Transition lessons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Interhouse competition lead by our Heads of House – winning house awarded prizes!</a:t>
                      </a:r>
                    </a:p>
                    <a:p>
                      <a:pPr marL="285750" indent="-285750">
                        <a:lnSpc>
                          <a:spcPct val="100000"/>
                        </a:lnSpc>
                        <a:buFont typeface="Arial" panose="020B0604020202020204" pitchFamily="34" charset="0"/>
                        <a:buChar char="•"/>
                      </a:pPr>
                      <a:r>
                        <a:rPr lang="en-GB" dirty="0"/>
                        <a:t>Closing celebration assembly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1958279"/>
                  </a:ext>
                </a:extLst>
              </a:tr>
            </a:tbl>
          </a:graphicData>
        </a:graphic>
      </p:graphicFrame>
      <p:pic>
        <p:nvPicPr>
          <p:cNvPr id="9" name="Picture 7" descr="A logo with a rainbow and a heart&#10;&#10;Description automatically generated">
            <a:extLst>
              <a:ext uri="{FF2B5EF4-FFF2-40B4-BE49-F238E27FC236}">
                <a16:creationId xmlns:a16="http://schemas.microsoft.com/office/drawing/2014/main" id="{D32BAFF6-AA80-4C42-8F06-216691C6DB5B}"/>
              </a:ext>
            </a:extLst>
          </p:cNvPr>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803" r="4116" b="-3"/>
          <a:stretch/>
        </p:blipFill>
        <p:spPr bwMode="auto">
          <a:xfrm>
            <a:off x="110369" y="2081125"/>
            <a:ext cx="2965511" cy="30824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09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F90E65D-6310-D629-328D-D8430B63EFE2}"/>
              </a:ext>
            </a:extLst>
          </p:cNvPr>
          <p:cNvSpPr>
            <a:spLocks noGrp="1"/>
          </p:cNvSpPr>
          <p:nvPr>
            <p:ph type="title"/>
          </p:nvPr>
        </p:nvSpPr>
        <p:spPr>
          <a:xfrm>
            <a:off x="630936" y="640080"/>
            <a:ext cx="9155090" cy="1481328"/>
          </a:xfrm>
        </p:spPr>
        <p:txBody>
          <a:bodyPr vert="horz" lIns="91440" tIns="45720" rIns="91440" bIns="45720" rtlCol="0" anchor="b">
            <a:normAutofit/>
          </a:bodyPr>
          <a:lstStyle/>
          <a:p>
            <a:r>
              <a:rPr lang="en-US" sz="4200" b="1" i="1" kern="1200" dirty="0">
                <a:solidFill>
                  <a:schemeClr val="tx1"/>
                </a:solidFill>
                <a:latin typeface="+mj-lt"/>
                <a:ea typeface="+mj-ea"/>
                <a:cs typeface="+mj-cs"/>
              </a:rPr>
              <a:t>A flying start – Wednesday 4</a:t>
            </a:r>
            <a:r>
              <a:rPr lang="en-US" sz="4200" b="1" i="1" kern="1200" baseline="30000" dirty="0">
                <a:solidFill>
                  <a:schemeClr val="tx1"/>
                </a:solidFill>
                <a:latin typeface="+mj-lt"/>
                <a:ea typeface="+mj-ea"/>
                <a:cs typeface="+mj-cs"/>
              </a:rPr>
              <a:t>th</a:t>
            </a:r>
            <a:r>
              <a:rPr lang="en-US" sz="4200" b="1" i="1" kern="1200" dirty="0">
                <a:solidFill>
                  <a:schemeClr val="tx1"/>
                </a:solidFill>
                <a:latin typeface="+mj-lt"/>
                <a:ea typeface="+mj-ea"/>
                <a:cs typeface="+mj-cs"/>
              </a:rPr>
              <a:t> Sept</a:t>
            </a:r>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p:cNvSpPr txBox="1">
            <a:spLocks/>
          </p:cNvSpPr>
          <p:nvPr/>
        </p:nvSpPr>
        <p:spPr>
          <a:xfrm>
            <a:off x="409044" y="301036"/>
            <a:ext cx="10515600" cy="19057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b="1">
              <a:solidFill>
                <a:schemeClr val="tx1">
                  <a:lumMod val="65000"/>
                  <a:lumOff val="35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E49D7AD5-62E7-464F-EE57-88DA8579F8C8}"/>
              </a:ext>
            </a:extLst>
          </p:cNvPr>
          <p:cNvCxnSpPr>
            <a:cxnSpLocks/>
          </p:cNvCxnSpPr>
          <p:nvPr/>
        </p:nvCxnSpPr>
        <p:spPr>
          <a:xfrm flipV="1">
            <a:off x="6099048" y="4248597"/>
            <a:ext cx="1951692"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D7A696-5467-8565-0046-FFAF480E5863}"/>
              </a:ext>
            </a:extLst>
          </p:cNvPr>
          <p:cNvSpPr>
            <a:spLocks/>
          </p:cNvSpPr>
          <p:nvPr/>
        </p:nvSpPr>
        <p:spPr>
          <a:xfrm>
            <a:off x="643277" y="2714892"/>
            <a:ext cx="10981275" cy="3842072"/>
          </a:xfrm>
          <a:prstGeom prst="rect">
            <a:avLst/>
          </a:prstGeom>
        </p:spPr>
        <p:txBody>
          <a:bodyPr>
            <a:normAutofit/>
          </a:bodyPr>
          <a:lstStyle/>
          <a:p>
            <a:pPr marL="285750" indent="-285750" defTabSz="466344">
              <a:spcAft>
                <a:spcPts val="600"/>
              </a:spcAft>
              <a:buFont typeface="Arial" panose="020B0604020202020204" pitchFamily="34" charset="0"/>
              <a:buChar char="•"/>
            </a:pPr>
            <a:r>
              <a:rPr lang="en-GB" kern="1200" dirty="0">
                <a:solidFill>
                  <a:schemeClr val="tx1"/>
                </a:solidFill>
                <a:latin typeface="+mn-lt"/>
                <a:ea typeface="+mn-ea"/>
                <a:cs typeface="+mn-cs"/>
              </a:rPr>
              <a:t>Staff will welcome students (Y7 &amp; P16) to the academy from 8.15am – please check transport arrangements</a:t>
            </a:r>
          </a:p>
          <a:p>
            <a:pPr marL="285750" indent="-285750" defTabSz="466344">
              <a:spcAft>
                <a:spcPts val="600"/>
              </a:spcAft>
              <a:buFont typeface="Arial" panose="020B0604020202020204" pitchFamily="34" charset="0"/>
              <a:buChar char="•"/>
            </a:pPr>
            <a:r>
              <a:rPr lang="en-GB" kern="1200" dirty="0">
                <a:solidFill>
                  <a:schemeClr val="tx1"/>
                </a:solidFill>
                <a:latin typeface="+mn-lt"/>
                <a:ea typeface="+mn-ea"/>
                <a:cs typeface="+mn-cs"/>
              </a:rPr>
              <a:t>Y7 students will go to their morning registration zone (tennis courts) and then be led to the main hall to be welcomed by Mr Reid, Miss Higgins &amp; Y7 pastoral team</a:t>
            </a:r>
          </a:p>
          <a:p>
            <a:pPr marL="285750" indent="-285750" defTabSz="466344">
              <a:spcAft>
                <a:spcPts val="600"/>
              </a:spcAft>
              <a:buFont typeface="Arial" panose="020B0604020202020204" pitchFamily="34" charset="0"/>
              <a:buChar char="•"/>
            </a:pPr>
            <a:r>
              <a:rPr lang="en-GB" kern="1200" dirty="0">
                <a:solidFill>
                  <a:schemeClr val="tx1"/>
                </a:solidFill>
                <a:latin typeface="+mn-lt"/>
                <a:ea typeface="+mn-ea"/>
                <a:cs typeface="+mn-cs"/>
              </a:rPr>
              <a:t>Students will spend extended time with their tutor</a:t>
            </a:r>
          </a:p>
          <a:p>
            <a:pPr marL="285750" indent="-285750" defTabSz="466344">
              <a:spcAft>
                <a:spcPts val="600"/>
              </a:spcAft>
              <a:buFont typeface="Arial" panose="020B0604020202020204" pitchFamily="34" charset="0"/>
              <a:buChar char="•"/>
            </a:pPr>
            <a:r>
              <a:rPr lang="en-GB" kern="1200" dirty="0">
                <a:solidFill>
                  <a:schemeClr val="tx1"/>
                </a:solidFill>
                <a:latin typeface="+mn-lt"/>
                <a:ea typeface="+mn-ea"/>
                <a:cs typeface="+mn-cs"/>
              </a:rPr>
              <a:t>Students will get to experience the academy with reduced numbers</a:t>
            </a:r>
          </a:p>
          <a:p>
            <a:pPr marL="285750" indent="-285750" defTabSz="466344">
              <a:spcAft>
                <a:spcPts val="600"/>
              </a:spcAft>
              <a:buFont typeface="Arial" panose="020B0604020202020204" pitchFamily="34" charset="0"/>
              <a:buChar char="•"/>
            </a:pPr>
            <a:r>
              <a:rPr lang="en-GB" kern="1200" dirty="0">
                <a:solidFill>
                  <a:schemeClr val="tx1"/>
                </a:solidFill>
                <a:latin typeface="+mn-lt"/>
                <a:ea typeface="+mn-ea"/>
                <a:cs typeface="+mn-cs"/>
              </a:rPr>
              <a:t>Students are welcome to bring a packed lunch or money to buy food from the canteen</a:t>
            </a:r>
          </a:p>
          <a:p>
            <a:pPr marL="285750" indent="-285750" defTabSz="466344">
              <a:spcAft>
                <a:spcPts val="600"/>
              </a:spcAft>
              <a:buFont typeface="Arial" panose="020B0604020202020204" pitchFamily="34" charset="0"/>
              <a:buChar char="•"/>
            </a:pPr>
            <a:r>
              <a:rPr lang="en-GB" kern="1200" dirty="0">
                <a:solidFill>
                  <a:schemeClr val="tx1"/>
                </a:solidFill>
                <a:latin typeface="+mn-lt"/>
                <a:ea typeface="+mn-ea"/>
                <a:cs typeface="+mn-cs"/>
              </a:rPr>
              <a:t>Students will finish their day at 3.05pm and make their own way home (please check transport arrangements)</a:t>
            </a:r>
          </a:p>
          <a:p>
            <a:pPr>
              <a:spcAft>
                <a:spcPts val="600"/>
              </a:spcAft>
            </a:pPr>
            <a:endParaRPr lang="en-GB" dirty="0"/>
          </a:p>
        </p:txBody>
      </p:sp>
      <p:sp>
        <p:nvSpPr>
          <p:cNvPr id="4" name="TextBox 3">
            <a:extLst>
              <a:ext uri="{FF2B5EF4-FFF2-40B4-BE49-F238E27FC236}">
                <a16:creationId xmlns:a16="http://schemas.microsoft.com/office/drawing/2014/main" id="{05FB11CD-A3B8-3303-A920-726F5279C6DA}"/>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pic>
        <p:nvPicPr>
          <p:cNvPr id="10" name="Picture 2" descr="Academy open as usual on 22 November - East Leake Academy">
            <a:extLst>
              <a:ext uri="{FF2B5EF4-FFF2-40B4-BE49-F238E27FC236}">
                <a16:creationId xmlns:a16="http://schemas.microsoft.com/office/drawing/2014/main" id="{FAC6476F-6106-6535-C053-BB225C3AA9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67098" y="5554042"/>
            <a:ext cx="1490918" cy="8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339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EA8ECB9-E9E7-5911-17E3-1B16175D4ECE}"/>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b="1" i="1" kern="1200">
                <a:solidFill>
                  <a:schemeClr val="tx1"/>
                </a:solidFill>
                <a:latin typeface="+mj-lt"/>
                <a:ea typeface="+mj-ea"/>
                <a:cs typeface="+mj-cs"/>
              </a:rPr>
              <a:t>How you can support</a:t>
            </a:r>
          </a:p>
        </p:txBody>
      </p:sp>
      <p:sp>
        <p:nvSpPr>
          <p:cNvPr id="1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p:cNvSpPr txBox="1">
            <a:spLocks/>
          </p:cNvSpPr>
          <p:nvPr/>
        </p:nvSpPr>
        <p:spPr>
          <a:xfrm>
            <a:off x="409044" y="301036"/>
            <a:ext cx="10515600" cy="19057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b="1">
              <a:solidFill>
                <a:schemeClr val="tx1">
                  <a:lumMod val="65000"/>
                  <a:lumOff val="35000"/>
                </a:schemeClr>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E49D7AD5-62E7-464F-EE57-88DA8579F8C8}"/>
              </a:ext>
            </a:extLst>
          </p:cNvPr>
          <p:cNvCxnSpPr>
            <a:cxnSpLocks/>
          </p:cNvCxnSpPr>
          <p:nvPr/>
        </p:nvCxnSpPr>
        <p:spPr>
          <a:xfrm flipV="1">
            <a:off x="6099048" y="4355957"/>
            <a:ext cx="205366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4A6483C-D724-5DC1-4217-7A82A8EF4B5A}"/>
              </a:ext>
            </a:extLst>
          </p:cNvPr>
          <p:cNvSpPr txBox="1"/>
          <p:nvPr/>
        </p:nvSpPr>
        <p:spPr>
          <a:xfrm>
            <a:off x="409043" y="2642616"/>
            <a:ext cx="9977347" cy="2123658"/>
          </a:xfrm>
          <a:prstGeom prst="rect">
            <a:avLst/>
          </a:prstGeom>
          <a:noFill/>
        </p:spPr>
        <p:txBody>
          <a:bodyPr wrap="square">
            <a:spAutoFit/>
          </a:bodyPr>
          <a:lstStyle/>
          <a:p>
            <a:pPr marL="185166" indent="-185166" defTabSz="493776">
              <a:spcAft>
                <a:spcPts val="600"/>
              </a:spcAft>
              <a:buFont typeface="Arial" panose="020B0604020202020204" pitchFamily="34" charset="0"/>
              <a:buChar char="•"/>
            </a:pPr>
            <a:r>
              <a:rPr lang="en-GB" sz="1600" kern="1200" dirty="0">
                <a:solidFill>
                  <a:schemeClr val="tx1"/>
                </a:solidFill>
              </a:rPr>
              <a:t>Talk about how you child might be feeling and explain the differences between primary and secondary (bigger site, new people, changing teachers etc)</a:t>
            </a:r>
          </a:p>
          <a:p>
            <a:pPr marL="185166" indent="-185166" defTabSz="493776">
              <a:spcAft>
                <a:spcPts val="600"/>
              </a:spcAft>
              <a:buFont typeface="Arial" panose="020B0604020202020204" pitchFamily="34" charset="0"/>
              <a:buChar char="•"/>
            </a:pPr>
            <a:r>
              <a:rPr lang="en-GB" sz="1600" kern="1200" dirty="0">
                <a:solidFill>
                  <a:schemeClr val="tx1"/>
                </a:solidFill>
              </a:rPr>
              <a:t>Reassure them that nerves/anxieties are normal emotions when experience big change</a:t>
            </a:r>
          </a:p>
          <a:p>
            <a:pPr marL="185166" indent="-185166" defTabSz="493776">
              <a:spcAft>
                <a:spcPts val="600"/>
              </a:spcAft>
              <a:buFont typeface="Arial" panose="020B0604020202020204" pitchFamily="34" charset="0"/>
              <a:buChar char="•"/>
            </a:pPr>
            <a:r>
              <a:rPr lang="en-GB" sz="1600" kern="1200" dirty="0">
                <a:solidFill>
                  <a:schemeClr val="tx1"/>
                </a:solidFill>
              </a:rPr>
              <a:t>Avoid imposing your own worries/anxieties onto them and instead focus on exciting new opportunities and experiences</a:t>
            </a:r>
          </a:p>
          <a:p>
            <a:pPr marL="185166" indent="-185166" defTabSz="493776">
              <a:spcAft>
                <a:spcPts val="600"/>
              </a:spcAft>
              <a:buFont typeface="Arial" panose="020B0604020202020204" pitchFamily="34" charset="0"/>
              <a:buChar char="•"/>
            </a:pPr>
            <a:r>
              <a:rPr lang="en-GB" sz="1600" kern="1200" dirty="0">
                <a:solidFill>
                  <a:schemeClr val="tx1"/>
                </a:solidFill>
              </a:rPr>
              <a:t>Familiarise yourself with our values, policies and expectations and discuss these with students</a:t>
            </a:r>
          </a:p>
          <a:p>
            <a:pPr marL="185166" indent="-185166" defTabSz="493776">
              <a:spcAft>
                <a:spcPts val="600"/>
              </a:spcAft>
              <a:buFont typeface="Arial" panose="020B0604020202020204" pitchFamily="34" charset="0"/>
              <a:buChar char="•"/>
            </a:pPr>
            <a:r>
              <a:rPr lang="en-GB" sz="1600" kern="1200" dirty="0">
                <a:solidFill>
                  <a:schemeClr val="tx1"/>
                </a:solidFill>
              </a:rPr>
              <a:t>Celebrate the milestone of finishing primary</a:t>
            </a:r>
            <a:endParaRPr lang="en-GB" sz="1600" dirty="0"/>
          </a:p>
        </p:txBody>
      </p:sp>
      <p:sp>
        <p:nvSpPr>
          <p:cNvPr id="3" name="TextBox 2">
            <a:extLst>
              <a:ext uri="{FF2B5EF4-FFF2-40B4-BE49-F238E27FC236}">
                <a16:creationId xmlns:a16="http://schemas.microsoft.com/office/drawing/2014/main" id="{6B76D5CE-271E-073C-19DA-C8386252B87D}"/>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pic>
        <p:nvPicPr>
          <p:cNvPr id="10" name="Picture 2" descr="Academy open as usual on 22 November - East Leake Academy">
            <a:extLst>
              <a:ext uri="{FF2B5EF4-FFF2-40B4-BE49-F238E27FC236}">
                <a16:creationId xmlns:a16="http://schemas.microsoft.com/office/drawing/2014/main" id="{1BA0FA7F-5D8C-EC27-014F-3E31221479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67098" y="5554042"/>
            <a:ext cx="1490918" cy="8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36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9EDE1-C792-4D8F-DCE0-FEA50B4DB24C}"/>
              </a:ext>
            </a:extLst>
          </p:cNvPr>
          <p:cNvSpPr>
            <a:spLocks noGrp="1"/>
          </p:cNvSpPr>
          <p:nvPr>
            <p:ph type="title"/>
          </p:nvPr>
        </p:nvSpPr>
        <p:spPr>
          <a:xfrm>
            <a:off x="630936" y="640080"/>
            <a:ext cx="4818888" cy="1481328"/>
          </a:xfrm>
        </p:spPr>
        <p:txBody>
          <a:bodyPr anchor="b">
            <a:normAutofit/>
          </a:bodyPr>
          <a:lstStyle/>
          <a:p>
            <a:r>
              <a:rPr lang="en-GB" sz="5000" b="1"/>
              <a:t>How we will support</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EF5A4E-1EA7-D9C3-0F24-B6547CB2617E}"/>
              </a:ext>
            </a:extLst>
          </p:cNvPr>
          <p:cNvSpPr>
            <a:spLocks noGrp="1"/>
          </p:cNvSpPr>
          <p:nvPr>
            <p:ph idx="1"/>
          </p:nvPr>
        </p:nvSpPr>
        <p:spPr>
          <a:xfrm>
            <a:off x="630936" y="2660904"/>
            <a:ext cx="4818888" cy="3547872"/>
          </a:xfrm>
        </p:spPr>
        <p:txBody>
          <a:bodyPr anchor="t">
            <a:normAutofit/>
          </a:bodyPr>
          <a:lstStyle/>
          <a:p>
            <a:r>
              <a:rPr lang="en-GB" sz="2200" dirty="0"/>
              <a:t>Outstanding pastoral care</a:t>
            </a:r>
          </a:p>
          <a:p>
            <a:r>
              <a:rPr lang="en-GB" sz="2200" dirty="0"/>
              <a:t>Broad and balanced curriculum </a:t>
            </a:r>
          </a:p>
          <a:p>
            <a:r>
              <a:rPr lang="en-GB" sz="2200" dirty="0"/>
              <a:t>Excellent teaching staff</a:t>
            </a:r>
          </a:p>
          <a:p>
            <a:r>
              <a:rPr lang="en-GB" sz="2200" dirty="0"/>
              <a:t>Wide range of support staff</a:t>
            </a:r>
          </a:p>
          <a:p>
            <a:r>
              <a:rPr lang="en-GB" sz="2200" dirty="0"/>
              <a:t>Open dialogues and communication</a:t>
            </a:r>
          </a:p>
          <a:p>
            <a:r>
              <a:rPr lang="en-GB" sz="2200" dirty="0"/>
              <a:t>High expectations</a:t>
            </a:r>
          </a:p>
          <a:p>
            <a:r>
              <a:rPr lang="en-GB" sz="2200" dirty="0"/>
              <a:t>Variety of enrichment opportunities</a:t>
            </a:r>
          </a:p>
        </p:txBody>
      </p:sp>
      <p:sp>
        <p:nvSpPr>
          <p:cNvPr id="8" name="TextBox 7">
            <a:extLst>
              <a:ext uri="{FF2B5EF4-FFF2-40B4-BE49-F238E27FC236}">
                <a16:creationId xmlns:a16="http://schemas.microsoft.com/office/drawing/2014/main" id="{21F1AD4A-E0EC-022F-F46A-9D18B0A40092}"/>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pic>
        <p:nvPicPr>
          <p:cNvPr id="9" name="Picture 2" descr="Academy open as usual on 22 November - East Leake Academy">
            <a:extLst>
              <a:ext uri="{FF2B5EF4-FFF2-40B4-BE49-F238E27FC236}">
                <a16:creationId xmlns:a16="http://schemas.microsoft.com/office/drawing/2014/main" id="{97B0BDAE-0D71-D732-BC9E-B180FBC4B7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67098" y="5554042"/>
            <a:ext cx="1490918" cy="8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782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90A79-5A5E-55DE-355A-90CA3598C9C4}"/>
              </a:ext>
            </a:extLst>
          </p:cNvPr>
          <p:cNvSpPr>
            <a:spLocks noGrp="1"/>
          </p:cNvSpPr>
          <p:nvPr>
            <p:ph type="title"/>
          </p:nvPr>
        </p:nvSpPr>
        <p:spPr>
          <a:xfrm>
            <a:off x="640079" y="325369"/>
            <a:ext cx="6406763" cy="1956841"/>
          </a:xfrm>
        </p:spPr>
        <p:txBody>
          <a:bodyPr anchor="b">
            <a:normAutofit/>
          </a:bodyPr>
          <a:lstStyle/>
          <a:p>
            <a:r>
              <a:rPr lang="en-GB" sz="5400" b="1" i="1" dirty="0"/>
              <a:t>Student experiences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D115A9-A5AD-0206-AD64-5C44A6E65CF8}"/>
              </a:ext>
            </a:extLst>
          </p:cNvPr>
          <p:cNvSpPr>
            <a:spLocks noGrp="1"/>
          </p:cNvSpPr>
          <p:nvPr>
            <p:ph idx="1"/>
          </p:nvPr>
        </p:nvSpPr>
        <p:spPr>
          <a:xfrm>
            <a:off x="640080" y="2872899"/>
            <a:ext cx="4243589" cy="3320668"/>
          </a:xfrm>
        </p:spPr>
        <p:txBody>
          <a:bodyPr>
            <a:normAutofit/>
          </a:bodyPr>
          <a:lstStyle/>
          <a:p>
            <a:pPr marL="0" indent="0">
              <a:buNone/>
            </a:pPr>
            <a:r>
              <a:rPr lang="en-GB" sz="2200" b="1" i="1"/>
              <a:t>Please welcome…</a:t>
            </a:r>
          </a:p>
          <a:p>
            <a:endParaRPr lang="en-GB" sz="2200" dirty="0"/>
          </a:p>
          <a:p>
            <a:r>
              <a:rPr lang="en-GB" sz="2200" dirty="0"/>
              <a:t>Emmanuel</a:t>
            </a:r>
          </a:p>
          <a:p>
            <a:r>
              <a:rPr lang="en-GB" sz="2200" dirty="0"/>
              <a:t>Sienna</a:t>
            </a:r>
          </a:p>
          <a:p>
            <a:r>
              <a:rPr lang="en-GB" sz="2200" dirty="0"/>
              <a:t>Darcie</a:t>
            </a:r>
          </a:p>
          <a:p>
            <a:r>
              <a:rPr lang="en-GB" sz="2200" dirty="0"/>
              <a:t>Nayan</a:t>
            </a:r>
          </a:p>
        </p:txBody>
      </p:sp>
      <p:pic>
        <p:nvPicPr>
          <p:cNvPr id="4" name="Picture 2" descr="Route Icon vector. road illustration sign. journey symbol. navigation logo.  23171834 Vector Art at Vecteezy">
            <a:extLst>
              <a:ext uri="{FF2B5EF4-FFF2-40B4-BE49-F238E27FC236}">
                <a16:creationId xmlns:a16="http://schemas.microsoft.com/office/drawing/2014/main" id="{18CEBE9A-1055-69AE-DA7E-B8C9D2163C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2"/>
          <a:stretch/>
        </p:blipFill>
        <p:spPr bwMode="auto">
          <a:xfrm>
            <a:off x="7046842" y="490594"/>
            <a:ext cx="5240240" cy="522440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49BDEE-1C86-E5A8-7617-DA184A972E9B}"/>
              </a:ext>
            </a:extLst>
          </p:cNvPr>
          <p:cNvSpPr txBox="1"/>
          <p:nvPr/>
        </p:nvSpPr>
        <p:spPr>
          <a:xfrm>
            <a:off x="191621" y="6218480"/>
            <a:ext cx="3255095" cy="233208"/>
          </a:xfrm>
          <a:prstGeom prst="rect">
            <a:avLst/>
          </a:prstGeom>
        </p:spPr>
        <p:txBody>
          <a:bodyPr vert="horz" lIns="91440" tIns="45720" rIns="91440" bIns="45720" rtlCol="0" anchor="t">
            <a:normAutofit fontScale="92500" lnSpcReduction="10000"/>
          </a:bodyPr>
          <a:lstStyle/>
          <a:p>
            <a:pPr algn="ctr">
              <a:lnSpc>
                <a:spcPct val="90000"/>
              </a:lnSpc>
              <a:spcBef>
                <a:spcPts val="1000"/>
              </a:spcBef>
            </a:pPr>
            <a:r>
              <a:rPr lang="en-US" sz="1200" kern="1200">
                <a:solidFill>
                  <a:schemeClr val="tx1"/>
                </a:solidFill>
                <a:latin typeface="+mn-lt"/>
                <a:ea typeface="+mn-ea"/>
                <a:cs typeface="+mn-cs"/>
              </a:rPr>
              <a:t>We empower | We respect | We care</a:t>
            </a:r>
          </a:p>
        </p:txBody>
      </p:sp>
      <p:pic>
        <p:nvPicPr>
          <p:cNvPr id="6" name="Picture 2" descr="Academy open as usual on 22 November - East Leake Academy">
            <a:extLst>
              <a:ext uri="{FF2B5EF4-FFF2-40B4-BE49-F238E27FC236}">
                <a16:creationId xmlns:a16="http://schemas.microsoft.com/office/drawing/2014/main" id="{C0E5E9F9-57E9-4016-0EC5-FCC72F4B37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67098" y="5554042"/>
            <a:ext cx="1490918" cy="8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142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00F7A8-5B17-CE47-3307-3A8744E5947F}"/>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6600" b="1" i="1" kern="1200">
                <a:solidFill>
                  <a:schemeClr val="tx1"/>
                </a:solidFill>
                <a:latin typeface="+mj-lt"/>
                <a:ea typeface="+mj-ea"/>
                <a:cs typeface="+mj-cs"/>
              </a:rPr>
              <a:t>Key contacts</a:t>
            </a:r>
          </a:p>
        </p:txBody>
      </p:sp>
      <p:sp>
        <p:nvSpPr>
          <p:cNvPr id="12"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9CED7A-51F8-3874-5896-0A7382973915}"/>
              </a:ext>
            </a:extLst>
          </p:cNvPr>
          <p:cNvPicPr>
            <a:picLocks noChangeAspect="1"/>
          </p:cNvPicPr>
          <p:nvPr/>
        </p:nvPicPr>
        <p:blipFill>
          <a:blip r:embed="rId2"/>
          <a:stretch>
            <a:fillRect/>
          </a:stretch>
        </p:blipFill>
        <p:spPr>
          <a:xfrm>
            <a:off x="878802" y="2406860"/>
            <a:ext cx="10429797" cy="3102864"/>
          </a:xfrm>
          <a:prstGeom prst="rect">
            <a:avLst/>
          </a:prstGeom>
        </p:spPr>
      </p:pic>
      <p:sp>
        <p:nvSpPr>
          <p:cNvPr id="6" name="TextBox 5">
            <a:extLst>
              <a:ext uri="{FF2B5EF4-FFF2-40B4-BE49-F238E27FC236}">
                <a16:creationId xmlns:a16="http://schemas.microsoft.com/office/drawing/2014/main" id="{30F9894B-018F-B572-5234-D11AE7A17196}"/>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pic>
        <p:nvPicPr>
          <p:cNvPr id="7" name="Picture 2" descr="Academy open as usual on 22 November - East Leake Academy">
            <a:extLst>
              <a:ext uri="{FF2B5EF4-FFF2-40B4-BE49-F238E27FC236}">
                <a16:creationId xmlns:a16="http://schemas.microsoft.com/office/drawing/2014/main" id="{E95F941F-D99E-661C-DCCC-F80D537C1D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67098" y="5554042"/>
            <a:ext cx="1490918" cy="8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647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BC787C6-B825-C5F0-E82E-C43FD0C03FD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b="1" kern="1200">
                <a:solidFill>
                  <a:schemeClr val="tx1"/>
                </a:solidFill>
                <a:latin typeface="+mj-lt"/>
                <a:ea typeface="+mj-ea"/>
                <a:cs typeface="+mj-cs"/>
              </a:rPr>
              <a:t>Key contact details</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93150E-8A01-AB75-709E-30E1C3F10F5F}"/>
              </a:ext>
            </a:extLst>
          </p:cNvPr>
          <p:cNvSpPr txBox="1"/>
          <p:nvPr/>
        </p:nvSpPr>
        <p:spPr>
          <a:xfrm>
            <a:off x="838200" y="1929384"/>
            <a:ext cx="10515600" cy="42519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1"/>
              <a:t>Miss Higgins: </a:t>
            </a:r>
            <a:r>
              <a:rPr lang="en-US" sz="2200" u="sng">
                <a:hlinkClick r:id="rId3"/>
              </a:rPr>
              <a:t>ehiggins@eastleake-ac.org.uk</a:t>
            </a:r>
            <a:endParaRPr lang="en-US" sz="2200" u="sng"/>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b="1"/>
              <a:t>SEND: </a:t>
            </a:r>
            <a:r>
              <a:rPr lang="en-US" sz="2200">
                <a:hlinkClick r:id="rId4"/>
              </a:rPr>
              <a:t>sendsupport@eastleake-ac.org.uk</a:t>
            </a:r>
            <a:endParaRPr lang="en-US" sz="2200"/>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If you require any </a:t>
            </a:r>
            <a:r>
              <a:rPr lang="en-US" sz="2200" b="1"/>
              <a:t>financial support </a:t>
            </a:r>
            <a:r>
              <a:rPr lang="en-US" sz="2200"/>
              <a:t>please contact: </a:t>
            </a:r>
            <a:r>
              <a:rPr lang="en-US" sz="2200">
                <a:hlinkClick r:id="rId5"/>
              </a:rPr>
              <a:t>familysupport@eastleake-ac.org.uk</a:t>
            </a:r>
            <a:endParaRPr lang="en-US" sz="2200"/>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If you are unsure who you need to contact, please email - </a:t>
            </a:r>
            <a:r>
              <a:rPr lang="en-US" sz="2200">
                <a:hlinkClick r:id="rId6"/>
              </a:rPr>
              <a:t>reception@eastleake-ac.org.uk</a:t>
            </a:r>
            <a:endParaRPr lang="en-US" sz="2200"/>
          </a:p>
        </p:txBody>
      </p:sp>
      <p:sp>
        <p:nvSpPr>
          <p:cNvPr id="8" name="Title 5"/>
          <p:cNvSpPr txBox="1">
            <a:spLocks/>
          </p:cNvSpPr>
          <p:nvPr/>
        </p:nvSpPr>
        <p:spPr>
          <a:xfrm>
            <a:off x="409044" y="301036"/>
            <a:ext cx="10515600" cy="19057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b="1">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24EBB0-6327-62F8-EF16-C99BAF2C30A0}"/>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pic>
        <p:nvPicPr>
          <p:cNvPr id="9" name="Picture 2" descr="Academy open as usual on 22 November - East Leake Academy">
            <a:extLst>
              <a:ext uri="{FF2B5EF4-FFF2-40B4-BE49-F238E27FC236}">
                <a16:creationId xmlns:a16="http://schemas.microsoft.com/office/drawing/2014/main" id="{C0EAC4B9-B5A7-5B12-BEE6-200E6E6C7CB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067098" y="5554042"/>
            <a:ext cx="1490918" cy="8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2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B026E5-27BA-49AF-B6F4-0E6FED260185}"/>
              </a:ext>
            </a:extLst>
          </p:cNvPr>
          <p:cNvSpPr txBox="1"/>
          <p:nvPr/>
        </p:nvSpPr>
        <p:spPr>
          <a:xfrm>
            <a:off x="4342089" y="406469"/>
            <a:ext cx="10595800" cy="1215717"/>
          </a:xfrm>
          <a:prstGeom prst="rect">
            <a:avLst/>
          </a:prstGeom>
          <a:noFill/>
          <a:ln w="3810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Vision</a:t>
            </a:r>
            <a:r>
              <a:rPr kumimoji="0" lang="en-GB"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TextBox 9">
            <a:extLst>
              <a:ext uri="{FF2B5EF4-FFF2-40B4-BE49-F238E27FC236}">
                <a16:creationId xmlns:a16="http://schemas.microsoft.com/office/drawing/2014/main" id="{9D1DF118-2737-4290-8F56-71A45D09F349}"/>
              </a:ext>
            </a:extLst>
          </p:cNvPr>
          <p:cNvSpPr txBox="1"/>
          <p:nvPr/>
        </p:nvSpPr>
        <p:spPr>
          <a:xfrm>
            <a:off x="655970" y="5791392"/>
            <a:ext cx="4210260"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We empower | We respect | We care</a:t>
            </a:r>
          </a:p>
        </p:txBody>
      </p:sp>
      <p:cxnSp>
        <p:nvCxnSpPr>
          <p:cNvPr id="12" name="Straight Connector 11">
            <a:extLst>
              <a:ext uri="{FF2B5EF4-FFF2-40B4-BE49-F238E27FC236}">
                <a16:creationId xmlns:a16="http://schemas.microsoft.com/office/drawing/2014/main" id="{E0286978-BF38-4C97-A6FF-E005F0246909}"/>
              </a:ext>
            </a:extLst>
          </p:cNvPr>
          <p:cNvCxnSpPr>
            <a:cxnSpLocks/>
          </p:cNvCxnSpPr>
          <p:nvPr/>
        </p:nvCxnSpPr>
        <p:spPr>
          <a:xfrm flipV="1">
            <a:off x="738742" y="5526289"/>
            <a:ext cx="3759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B50AFE7-C7C2-4D88-9D22-E9520A51BE91}"/>
              </a:ext>
            </a:extLst>
          </p:cNvPr>
          <p:cNvSpPr/>
          <p:nvPr/>
        </p:nvSpPr>
        <p:spPr>
          <a:xfrm>
            <a:off x="345621" y="298489"/>
            <a:ext cx="11501386" cy="6253036"/>
          </a:xfrm>
          <a:prstGeom prst="rect">
            <a:avLst/>
          </a:prstGeom>
          <a:noFill/>
          <a:ln w="38100">
            <a:solidFill>
              <a:srgbClr val="609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Graphical user interface, text, application&#10;&#10;Description automatically generated">
            <a:extLst>
              <a:ext uri="{FF2B5EF4-FFF2-40B4-BE49-F238E27FC236}">
                <a16:creationId xmlns:a16="http://schemas.microsoft.com/office/drawing/2014/main" id="{D91C3087-688F-428F-8378-86777F9C5B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6034"/>
          <a:stretch/>
        </p:blipFill>
        <p:spPr>
          <a:xfrm>
            <a:off x="569415" y="506888"/>
            <a:ext cx="3923927" cy="1389334"/>
          </a:xfrm>
          <a:prstGeom prst="rect">
            <a:avLst/>
          </a:prstGeom>
        </p:spPr>
      </p:pic>
      <p:sp>
        <p:nvSpPr>
          <p:cNvPr id="5" name="TextBox 4">
            <a:extLst>
              <a:ext uri="{FF2B5EF4-FFF2-40B4-BE49-F238E27FC236}">
                <a16:creationId xmlns:a16="http://schemas.microsoft.com/office/drawing/2014/main" id="{0C7B75B9-603A-54CC-7719-4EC65389BC88}"/>
              </a:ext>
            </a:extLst>
          </p:cNvPr>
          <p:cNvSpPr txBox="1"/>
          <p:nvPr/>
        </p:nvSpPr>
        <p:spPr>
          <a:xfrm>
            <a:off x="798100" y="1697434"/>
            <a:ext cx="10595800" cy="3554819"/>
          </a:xfrm>
          <a:prstGeom prst="rect">
            <a:avLst/>
          </a:prstGeom>
          <a:noFill/>
          <a:ln w="381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To inspire.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To raise aspirations.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To create brighter tomorrows.  </a:t>
            </a:r>
          </a:p>
        </p:txBody>
      </p:sp>
    </p:spTree>
    <p:extLst>
      <p:ext uri="{BB962C8B-B14F-4D97-AF65-F5344CB8AC3E}">
        <p14:creationId xmlns:p14="http://schemas.microsoft.com/office/powerpoint/2010/main" val="298408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CDDBAAE1-F7D0-6C60-668C-7C4D150EE3A9}"/>
              </a:ext>
            </a:extLst>
          </p:cNvPr>
          <p:cNvSpPr>
            <a:spLocks noGrp="1"/>
          </p:cNvSpPr>
          <p:nvPr>
            <p:ph type="title"/>
          </p:nvPr>
        </p:nvSpPr>
        <p:spPr>
          <a:xfrm>
            <a:off x="638882" y="3577456"/>
            <a:ext cx="10909640" cy="1687814"/>
          </a:xfrm>
          <a:prstGeom prst="rect">
            <a:avLst/>
          </a:prstGeom>
        </p:spPr>
        <p:txBody>
          <a:bodyPr vert="horz" lIns="91440" tIns="45720" rIns="91440" bIns="45720" rtlCol="0" anchor="b">
            <a:normAutofit/>
          </a:bodyPr>
          <a:lstStyle/>
          <a:p>
            <a:pPr algn="ctr"/>
            <a:r>
              <a:rPr lang="en-US" sz="6600" b="1" kern="1200">
                <a:solidFill>
                  <a:schemeClr val="tx1"/>
                </a:solidFill>
                <a:latin typeface="+mj-lt"/>
                <a:ea typeface="+mj-ea"/>
                <a:cs typeface="+mj-cs"/>
              </a:rPr>
              <a:t>Thank you for listening  </a:t>
            </a:r>
          </a:p>
        </p:txBody>
      </p:sp>
      <p:sp>
        <p:nvSpPr>
          <p:cNvPr id="3" name="TextBox 2">
            <a:extLst>
              <a:ext uri="{FF2B5EF4-FFF2-40B4-BE49-F238E27FC236}">
                <a16:creationId xmlns:a16="http://schemas.microsoft.com/office/drawing/2014/main" id="{94408B4A-51F8-CCB9-E7A2-CCF4453D6B85}"/>
              </a:ext>
            </a:extLst>
          </p:cNvPr>
          <p:cNvSpPr txBox="1"/>
          <p:nvPr/>
        </p:nvSpPr>
        <p:spPr>
          <a:xfrm>
            <a:off x="3997391" y="5897180"/>
            <a:ext cx="4192622" cy="328909"/>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2400" kern="1200" dirty="0">
                <a:solidFill>
                  <a:schemeClr val="tx1"/>
                </a:solidFill>
                <a:latin typeface="+mn-lt"/>
                <a:ea typeface="+mn-ea"/>
                <a:cs typeface="+mn-cs"/>
              </a:rPr>
              <a:t>We empower | We respect | We care</a:t>
            </a:r>
          </a:p>
        </p:txBody>
      </p:sp>
      <p:pic>
        <p:nvPicPr>
          <p:cNvPr id="2" name="Picture 2" descr="Academy open as usual on 22 November - East Leake Academy">
            <a:extLst>
              <a:ext uri="{FF2B5EF4-FFF2-40B4-BE49-F238E27FC236}">
                <a16:creationId xmlns:a16="http://schemas.microsoft.com/office/drawing/2014/main" id="{9B17E044-3310-4532-8EE4-C4424963AE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82340" y="2009844"/>
            <a:ext cx="2603677" cy="1567612"/>
          </a:xfrm>
          <a:prstGeom prst="rect">
            <a:avLst/>
          </a:prstGeom>
          <a:noFill/>
          <a:extLst>
            <a:ext uri="{909E8E84-426E-40DD-AFC4-6F175D3DCCD1}">
              <a14:hiddenFill xmlns:a14="http://schemas.microsoft.com/office/drawing/2010/main">
                <a:solidFill>
                  <a:srgbClr val="FFFFFF"/>
                </a:solidFill>
              </a14:hiddenFill>
            </a:ext>
          </a:extLst>
        </p:spPr>
      </p:pic>
      <p:sp>
        <p:nvSpPr>
          <p:cNvPr id="40"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p:cNvSpPr txBox="1">
            <a:spLocks/>
          </p:cNvSpPr>
          <p:nvPr/>
        </p:nvSpPr>
        <p:spPr>
          <a:xfrm>
            <a:off x="409044" y="301036"/>
            <a:ext cx="10515600" cy="19057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b="1">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B026E5-27BA-49AF-B6F4-0E6FED260185}"/>
              </a:ext>
            </a:extLst>
          </p:cNvPr>
          <p:cNvSpPr txBox="1"/>
          <p:nvPr/>
        </p:nvSpPr>
        <p:spPr>
          <a:xfrm>
            <a:off x="694763" y="1896222"/>
            <a:ext cx="10595800" cy="3708708"/>
          </a:xfrm>
          <a:prstGeom prst="rect">
            <a:avLst/>
          </a:prstGeom>
          <a:noFill/>
          <a:ln w="3810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ELA is a world class academy that enables students to take advantage of every opportunity given to them and go beyond their aspirations.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We are driven by strong leadership, high performing teams and expert staff</a:t>
            </a:r>
            <a:r>
              <a:rPr kumimoji="0" lang="en-GB" sz="4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9D1DF118-2737-4290-8F56-71A45D09F349}"/>
              </a:ext>
            </a:extLst>
          </p:cNvPr>
          <p:cNvSpPr txBox="1"/>
          <p:nvPr/>
        </p:nvSpPr>
        <p:spPr>
          <a:xfrm>
            <a:off x="655970" y="5791392"/>
            <a:ext cx="4210260"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We empower | We respect | We care</a:t>
            </a:r>
          </a:p>
        </p:txBody>
      </p:sp>
      <p:cxnSp>
        <p:nvCxnSpPr>
          <p:cNvPr id="12" name="Straight Connector 11">
            <a:extLst>
              <a:ext uri="{FF2B5EF4-FFF2-40B4-BE49-F238E27FC236}">
                <a16:creationId xmlns:a16="http://schemas.microsoft.com/office/drawing/2014/main" id="{E0286978-BF38-4C97-A6FF-E005F0246909}"/>
              </a:ext>
            </a:extLst>
          </p:cNvPr>
          <p:cNvCxnSpPr>
            <a:cxnSpLocks/>
          </p:cNvCxnSpPr>
          <p:nvPr/>
        </p:nvCxnSpPr>
        <p:spPr>
          <a:xfrm flipV="1">
            <a:off x="738742" y="5526289"/>
            <a:ext cx="3759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B50AFE7-C7C2-4D88-9D22-E9520A51BE91}"/>
              </a:ext>
            </a:extLst>
          </p:cNvPr>
          <p:cNvSpPr/>
          <p:nvPr/>
        </p:nvSpPr>
        <p:spPr>
          <a:xfrm>
            <a:off x="345621" y="298489"/>
            <a:ext cx="11501386" cy="6253036"/>
          </a:xfrm>
          <a:prstGeom prst="rect">
            <a:avLst/>
          </a:prstGeom>
          <a:noFill/>
          <a:ln w="38100">
            <a:solidFill>
              <a:srgbClr val="609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Graphical user interface, text, application&#10;&#10;Description automatically generated">
            <a:extLst>
              <a:ext uri="{FF2B5EF4-FFF2-40B4-BE49-F238E27FC236}">
                <a16:creationId xmlns:a16="http://schemas.microsoft.com/office/drawing/2014/main" id="{D91C3087-688F-428F-8378-86777F9C5B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6034"/>
          <a:stretch/>
        </p:blipFill>
        <p:spPr>
          <a:xfrm>
            <a:off x="574355" y="506888"/>
            <a:ext cx="3923927" cy="1389334"/>
          </a:xfrm>
          <a:prstGeom prst="rect">
            <a:avLst/>
          </a:prstGeom>
        </p:spPr>
      </p:pic>
      <p:sp>
        <p:nvSpPr>
          <p:cNvPr id="3" name="TextBox 2">
            <a:extLst>
              <a:ext uri="{FF2B5EF4-FFF2-40B4-BE49-F238E27FC236}">
                <a16:creationId xmlns:a16="http://schemas.microsoft.com/office/drawing/2014/main" id="{B0CE2E12-247B-B4AA-4A14-016F98906349}"/>
              </a:ext>
            </a:extLst>
          </p:cNvPr>
          <p:cNvSpPr txBox="1"/>
          <p:nvPr/>
        </p:nvSpPr>
        <p:spPr>
          <a:xfrm>
            <a:off x="8241707" y="743413"/>
            <a:ext cx="609771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Mission</a:t>
            </a:r>
            <a:endParaRPr kumimoji="0" lang="en-GB"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699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90A79-5A5E-55DE-355A-90CA3598C9C4}"/>
              </a:ext>
            </a:extLst>
          </p:cNvPr>
          <p:cNvSpPr>
            <a:spLocks noGrp="1"/>
          </p:cNvSpPr>
          <p:nvPr>
            <p:ph type="title"/>
          </p:nvPr>
        </p:nvSpPr>
        <p:spPr>
          <a:xfrm>
            <a:off x="572493" y="238539"/>
            <a:ext cx="11018520" cy="1434415"/>
          </a:xfrm>
        </p:spPr>
        <p:txBody>
          <a:bodyPr anchor="b">
            <a:normAutofit/>
          </a:bodyPr>
          <a:lstStyle/>
          <a:p>
            <a:pPr algn="ctr"/>
            <a:r>
              <a:rPr lang="en-GB" sz="4600" b="1" i="1" dirty="0"/>
              <a:t>Welcome to the start of your 7 year journey</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D115A9-A5AD-0206-AD64-5C44A6E65CF8}"/>
              </a:ext>
            </a:extLst>
          </p:cNvPr>
          <p:cNvSpPr>
            <a:spLocks noGrp="1"/>
          </p:cNvSpPr>
          <p:nvPr>
            <p:ph idx="1"/>
          </p:nvPr>
        </p:nvSpPr>
        <p:spPr>
          <a:xfrm>
            <a:off x="572493" y="2071316"/>
            <a:ext cx="6713552" cy="4119172"/>
          </a:xfrm>
        </p:spPr>
        <p:txBody>
          <a:bodyPr anchor="t">
            <a:normAutofit/>
          </a:bodyPr>
          <a:lstStyle/>
          <a:p>
            <a:endParaRPr lang="en-GB" sz="2200"/>
          </a:p>
        </p:txBody>
      </p:sp>
      <p:pic>
        <p:nvPicPr>
          <p:cNvPr id="4" name="Picture 2" descr="Route Icon vector. road illustration sign. journey symbol. navigation logo.  23171834 Vector Art at Vecteezy">
            <a:extLst>
              <a:ext uri="{FF2B5EF4-FFF2-40B4-BE49-F238E27FC236}">
                <a16:creationId xmlns:a16="http://schemas.microsoft.com/office/drawing/2014/main" id="{18CEBE9A-1055-69AE-DA7E-B8C9D2163C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1" r="3031"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6A93BC3-2C05-D265-0A39-6774BAFFBD55}"/>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pic>
        <p:nvPicPr>
          <p:cNvPr id="6" name="Picture 2" descr="Academy open as usual on 22 November - East Leake Academy">
            <a:extLst>
              <a:ext uri="{FF2B5EF4-FFF2-40B4-BE49-F238E27FC236}">
                <a16:creationId xmlns:a16="http://schemas.microsoft.com/office/drawing/2014/main" id="{9E7E2683-D5B7-78CA-840D-1C31A1FCD7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67098" y="5554042"/>
            <a:ext cx="1490918" cy="8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52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30936" y="639520"/>
            <a:ext cx="4116162" cy="17190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kern="1200" dirty="0">
                <a:solidFill>
                  <a:schemeClr val="tx1"/>
                </a:solidFill>
                <a:latin typeface="+mj-lt"/>
                <a:ea typeface="+mj-ea"/>
                <a:cs typeface="+mj-cs"/>
              </a:rPr>
              <a:t>Introductions </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49D7AD5-62E7-464F-EE57-88DA8579F8C8}"/>
              </a:ext>
            </a:extLst>
          </p:cNvPr>
          <p:cNvCxnSpPr>
            <a:cxnSpLocks/>
          </p:cNvCxnSpPr>
          <p:nvPr/>
        </p:nvCxnSpPr>
        <p:spPr>
          <a:xfrm flipV="1">
            <a:off x="4654296" y="4629379"/>
            <a:ext cx="246822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B9FD073E-BF7A-8738-5A26-B855B71AB50D}"/>
              </a:ext>
            </a:extLst>
          </p:cNvPr>
          <p:cNvSpPr>
            <a:spLocks/>
          </p:cNvSpPr>
          <p:nvPr/>
        </p:nvSpPr>
        <p:spPr>
          <a:xfrm>
            <a:off x="4654296" y="2228619"/>
            <a:ext cx="6903720" cy="2400760"/>
          </a:xfrm>
          <a:prstGeom prst="rect">
            <a:avLst/>
          </a:prstGeom>
        </p:spPr>
        <p:txBody>
          <a:bodyPr>
            <a:normAutofit/>
          </a:bodyPr>
          <a:lstStyle/>
          <a:p>
            <a:pPr defTabSz="594360">
              <a:spcAft>
                <a:spcPts val="600"/>
              </a:spcAft>
            </a:pPr>
            <a:r>
              <a:rPr lang="en-US" sz="2080" kern="1200" dirty="0">
                <a:solidFill>
                  <a:schemeClr val="tx1"/>
                </a:solidFill>
                <a:latin typeface="Arial" panose="020B0604020202020204" pitchFamily="34" charset="0"/>
                <a:ea typeface="+mn-ea"/>
                <a:cs typeface="Arial" panose="020B0604020202020204" pitchFamily="34" charset="0"/>
              </a:rPr>
              <a:t>Mr. Reid – Principal</a:t>
            </a:r>
          </a:p>
          <a:p>
            <a:pPr defTabSz="594360">
              <a:spcAft>
                <a:spcPts val="600"/>
              </a:spcAft>
            </a:pPr>
            <a:r>
              <a:rPr lang="en-US" sz="2080" kern="1200" dirty="0">
                <a:solidFill>
                  <a:schemeClr val="tx1"/>
                </a:solidFill>
                <a:latin typeface="Arial" panose="020B0604020202020204" pitchFamily="34" charset="0"/>
                <a:ea typeface="+mn-ea"/>
                <a:cs typeface="Arial" panose="020B0604020202020204" pitchFamily="34" charset="0"/>
              </a:rPr>
              <a:t>Mrs. Baxter - Assistant Principal </a:t>
            </a:r>
          </a:p>
          <a:p>
            <a:pPr defTabSz="594360">
              <a:spcAft>
                <a:spcPts val="600"/>
              </a:spcAft>
            </a:pPr>
            <a:r>
              <a:rPr lang="en-US" sz="2080" kern="1200" dirty="0">
                <a:solidFill>
                  <a:schemeClr val="tx1"/>
                </a:solidFill>
                <a:latin typeface="Arial" panose="020B0604020202020204" pitchFamily="34" charset="0"/>
                <a:ea typeface="+mn-ea"/>
                <a:cs typeface="Arial" panose="020B0604020202020204" pitchFamily="34" charset="0"/>
              </a:rPr>
              <a:t>Miss. Higgins – Y7 Pastoral Leader</a:t>
            </a:r>
          </a:p>
          <a:p>
            <a:pPr defTabSz="594360">
              <a:spcAft>
                <a:spcPts val="600"/>
              </a:spcAft>
            </a:pPr>
            <a:r>
              <a:rPr lang="en-US" sz="2080" dirty="0">
                <a:latin typeface="Arial" panose="020B0604020202020204" pitchFamily="34" charset="0"/>
                <a:cs typeface="Arial" panose="020B0604020202020204" pitchFamily="34" charset="0"/>
              </a:rPr>
              <a:t>Mrs Holroyd – Y7 Pastoral Assistant </a:t>
            </a:r>
            <a:endParaRPr lang="en-US" sz="2080" kern="1200" dirty="0">
              <a:solidFill>
                <a:schemeClr val="tx1"/>
              </a:solidFill>
              <a:latin typeface="Arial" panose="020B0604020202020204" pitchFamily="34" charset="0"/>
              <a:ea typeface="+mn-ea"/>
              <a:cs typeface="Arial" panose="020B0604020202020204" pitchFamily="34" charset="0"/>
            </a:endParaRPr>
          </a:p>
          <a:p>
            <a:pPr defTabSz="594360">
              <a:spcAft>
                <a:spcPts val="600"/>
              </a:spcAft>
            </a:pPr>
            <a:r>
              <a:rPr lang="en-US" sz="2080" kern="1200" dirty="0">
                <a:solidFill>
                  <a:schemeClr val="tx1"/>
                </a:solidFill>
                <a:latin typeface="Arial" panose="020B0604020202020204" pitchFamily="34" charset="0"/>
                <a:ea typeface="+mn-ea"/>
                <a:cs typeface="Arial" panose="020B0604020202020204" pitchFamily="34" charset="0"/>
              </a:rPr>
              <a:t>Lily Ingham &amp; Ethan Trencher – Head students</a:t>
            </a:r>
            <a:endParaRPr lang="en-US" sz="3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E40BDB-D168-C5F5-7C91-565DF892E8E4}"/>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pic>
        <p:nvPicPr>
          <p:cNvPr id="4" name="Picture 2" descr="Academy open as usual on 22 November - East Leake Academy">
            <a:extLst>
              <a:ext uri="{FF2B5EF4-FFF2-40B4-BE49-F238E27FC236}">
                <a16:creationId xmlns:a16="http://schemas.microsoft.com/office/drawing/2014/main" id="{A1BFAF6F-3231-BDD9-EB05-7DC4EF6272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67098" y="5554042"/>
            <a:ext cx="1490918" cy="8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8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1075202-22A0-2D48-6B3D-38275387F62C}"/>
              </a:ext>
            </a:extLst>
          </p:cNvPr>
          <p:cNvSpPr/>
          <p:nvPr/>
        </p:nvSpPr>
        <p:spPr>
          <a:xfrm>
            <a:off x="4454777" y="2521265"/>
            <a:ext cx="3385673" cy="1310583"/>
          </a:xfrm>
          <a:prstGeom prst="ellipse">
            <a:avLst/>
          </a:prstGeom>
          <a:solidFill>
            <a:schemeClr val="bg1">
              <a:lumMod val="95000"/>
            </a:schemeClr>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4C925708-7346-F7CA-A0DA-F910CED44A24}"/>
              </a:ext>
            </a:extLst>
          </p:cNvPr>
          <p:cNvSpPr txBox="1"/>
          <p:nvPr/>
        </p:nvSpPr>
        <p:spPr>
          <a:xfrm>
            <a:off x="4834169" y="2699729"/>
            <a:ext cx="2652371" cy="989758"/>
          </a:xfrm>
          <a:prstGeom prst="rect">
            <a:avLst/>
          </a:prstGeom>
          <a:noFill/>
        </p:spPr>
        <p:txBody>
          <a:bodyPr wrap="square" rtlCol="0">
            <a:spAutoFit/>
          </a:bodyPr>
          <a:lstStyle/>
          <a:p>
            <a:pPr algn="ctr" defTabSz="740664">
              <a:spcAft>
                <a:spcPts val="648"/>
              </a:spcAft>
            </a:pPr>
            <a:r>
              <a:rPr lang="en-GB" sz="2916" b="1" kern="1200" dirty="0">
                <a:solidFill>
                  <a:schemeClr val="tx1"/>
                </a:solidFill>
                <a:latin typeface="+mn-lt"/>
                <a:ea typeface="+mn-ea"/>
                <a:cs typeface="+mn-cs"/>
              </a:rPr>
              <a:t>PDL curriculum </a:t>
            </a:r>
            <a:endParaRPr lang="en-GB" sz="3600" b="1" dirty="0"/>
          </a:p>
        </p:txBody>
      </p:sp>
      <p:cxnSp>
        <p:nvCxnSpPr>
          <p:cNvPr id="6" name="Straight Arrow Connector 5">
            <a:extLst>
              <a:ext uri="{FF2B5EF4-FFF2-40B4-BE49-F238E27FC236}">
                <a16:creationId xmlns:a16="http://schemas.microsoft.com/office/drawing/2014/main" id="{6CEBCB04-13F0-E4B9-F25F-62225BDDCF92}"/>
              </a:ext>
            </a:extLst>
          </p:cNvPr>
          <p:cNvCxnSpPr/>
          <p:nvPr/>
        </p:nvCxnSpPr>
        <p:spPr>
          <a:xfrm flipH="1" flipV="1">
            <a:off x="3807286" y="2107808"/>
            <a:ext cx="686496" cy="608485"/>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8939C45-6DA8-7D39-FCCE-7F16B7246303}"/>
              </a:ext>
            </a:extLst>
          </p:cNvPr>
          <p:cNvCxnSpPr>
            <a:cxnSpLocks/>
          </p:cNvCxnSpPr>
          <p:nvPr/>
        </p:nvCxnSpPr>
        <p:spPr>
          <a:xfrm>
            <a:off x="6077404" y="3985449"/>
            <a:ext cx="0" cy="1055568"/>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323252A-9BB1-8454-C6ED-67A91BE96CE4}"/>
              </a:ext>
            </a:extLst>
          </p:cNvPr>
          <p:cNvCxnSpPr>
            <a:cxnSpLocks/>
          </p:cNvCxnSpPr>
          <p:nvPr/>
        </p:nvCxnSpPr>
        <p:spPr>
          <a:xfrm flipV="1">
            <a:off x="7746836" y="2155826"/>
            <a:ext cx="694297" cy="568268"/>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08A0884-9C76-D8B8-B2DB-2DF216D15F65}"/>
              </a:ext>
            </a:extLst>
          </p:cNvPr>
          <p:cNvCxnSpPr>
            <a:cxnSpLocks/>
          </p:cNvCxnSpPr>
          <p:nvPr/>
        </p:nvCxnSpPr>
        <p:spPr>
          <a:xfrm>
            <a:off x="7559610" y="3681207"/>
            <a:ext cx="967335" cy="579702"/>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47338B4-29DE-8DF1-30C2-845F825CEFD5}"/>
              </a:ext>
            </a:extLst>
          </p:cNvPr>
          <p:cNvCxnSpPr>
            <a:cxnSpLocks/>
          </p:cNvCxnSpPr>
          <p:nvPr/>
        </p:nvCxnSpPr>
        <p:spPr>
          <a:xfrm flipH="1" flipV="1">
            <a:off x="6139812" y="1514925"/>
            <a:ext cx="7801" cy="912727"/>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2694A1E-3611-B7D8-80A1-E3A9E57AF833}"/>
              </a:ext>
            </a:extLst>
          </p:cNvPr>
          <p:cNvCxnSpPr>
            <a:cxnSpLocks/>
          </p:cNvCxnSpPr>
          <p:nvPr/>
        </p:nvCxnSpPr>
        <p:spPr>
          <a:xfrm flipH="1">
            <a:off x="3538148" y="3536709"/>
            <a:ext cx="955634" cy="551276"/>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A6A3535-AD05-ABC8-9433-73E2EDD7F86C}"/>
              </a:ext>
            </a:extLst>
          </p:cNvPr>
          <p:cNvSpPr txBox="1"/>
          <p:nvPr/>
        </p:nvSpPr>
        <p:spPr>
          <a:xfrm>
            <a:off x="2176858" y="1668801"/>
            <a:ext cx="1903466" cy="401054"/>
          </a:xfrm>
          <a:prstGeom prst="rect">
            <a:avLst/>
          </a:prstGeom>
          <a:noFill/>
        </p:spPr>
        <p:txBody>
          <a:bodyPr wrap="square" rtlCol="0">
            <a:spAutoFit/>
          </a:bodyPr>
          <a:lstStyle/>
          <a:p>
            <a:pPr algn="ctr" defTabSz="740664">
              <a:spcAft>
                <a:spcPts val="648"/>
              </a:spcAft>
            </a:pPr>
            <a:r>
              <a:rPr lang="en-GB" sz="1944" b="1" kern="1200">
                <a:solidFill>
                  <a:schemeClr val="tx1"/>
                </a:solidFill>
                <a:latin typeface="+mn-lt"/>
                <a:ea typeface="+mn-ea"/>
                <a:cs typeface="+mn-cs"/>
              </a:rPr>
              <a:t>Online safety</a:t>
            </a:r>
            <a:endParaRPr lang="en-GB" sz="2400" b="1"/>
          </a:p>
        </p:txBody>
      </p:sp>
      <p:sp>
        <p:nvSpPr>
          <p:cNvPr id="24" name="TextBox 23">
            <a:extLst>
              <a:ext uri="{FF2B5EF4-FFF2-40B4-BE49-F238E27FC236}">
                <a16:creationId xmlns:a16="http://schemas.microsoft.com/office/drawing/2014/main" id="{98F506ED-AB72-4DEF-90B0-5A081E582BD0}"/>
              </a:ext>
            </a:extLst>
          </p:cNvPr>
          <p:cNvSpPr txBox="1"/>
          <p:nvPr/>
        </p:nvSpPr>
        <p:spPr>
          <a:xfrm>
            <a:off x="4653704" y="837263"/>
            <a:ext cx="2987818" cy="690702"/>
          </a:xfrm>
          <a:prstGeom prst="rect">
            <a:avLst/>
          </a:prstGeom>
          <a:noFill/>
        </p:spPr>
        <p:txBody>
          <a:bodyPr wrap="square" rtlCol="0">
            <a:spAutoFit/>
          </a:bodyPr>
          <a:lstStyle/>
          <a:p>
            <a:pPr algn="ctr" defTabSz="740664">
              <a:spcAft>
                <a:spcPts val="648"/>
              </a:spcAft>
            </a:pPr>
            <a:r>
              <a:rPr lang="en-GB" sz="1944" b="1" kern="1200" dirty="0">
                <a:solidFill>
                  <a:schemeClr val="tx1"/>
                </a:solidFill>
                <a:latin typeface="+mn-lt"/>
                <a:ea typeface="+mn-ea"/>
                <a:cs typeface="+mn-cs"/>
              </a:rPr>
              <a:t>Relationships – healthy &amp; unhealthy</a:t>
            </a:r>
            <a:endParaRPr lang="en-GB" sz="2400" b="1" dirty="0"/>
          </a:p>
        </p:txBody>
      </p:sp>
      <p:sp>
        <p:nvSpPr>
          <p:cNvPr id="25" name="TextBox 24">
            <a:extLst>
              <a:ext uri="{FF2B5EF4-FFF2-40B4-BE49-F238E27FC236}">
                <a16:creationId xmlns:a16="http://schemas.microsoft.com/office/drawing/2014/main" id="{2244634A-0107-E5E3-8DA1-154149190F6B}"/>
              </a:ext>
            </a:extLst>
          </p:cNvPr>
          <p:cNvSpPr txBox="1"/>
          <p:nvPr/>
        </p:nvSpPr>
        <p:spPr>
          <a:xfrm>
            <a:off x="7973068" y="1477219"/>
            <a:ext cx="1903466" cy="701845"/>
          </a:xfrm>
          <a:prstGeom prst="rect">
            <a:avLst/>
          </a:prstGeom>
          <a:noFill/>
        </p:spPr>
        <p:txBody>
          <a:bodyPr wrap="square" rtlCol="0">
            <a:spAutoFit/>
          </a:bodyPr>
          <a:lstStyle/>
          <a:p>
            <a:pPr algn="ctr" defTabSz="740664">
              <a:spcAft>
                <a:spcPts val="648"/>
              </a:spcAft>
            </a:pPr>
            <a:r>
              <a:rPr lang="en-GB" sz="1944" b="1" kern="1200">
                <a:solidFill>
                  <a:schemeClr val="tx1"/>
                </a:solidFill>
                <a:latin typeface="+mn-lt"/>
                <a:ea typeface="+mn-ea"/>
                <a:cs typeface="+mn-cs"/>
              </a:rPr>
              <a:t>Physical health &amp; well-being</a:t>
            </a:r>
            <a:endParaRPr lang="en-GB" sz="2400" b="1"/>
          </a:p>
        </p:txBody>
      </p:sp>
      <p:sp>
        <p:nvSpPr>
          <p:cNvPr id="26" name="TextBox 25">
            <a:extLst>
              <a:ext uri="{FF2B5EF4-FFF2-40B4-BE49-F238E27FC236}">
                <a16:creationId xmlns:a16="http://schemas.microsoft.com/office/drawing/2014/main" id="{716BCBC0-1B88-9FEB-C27E-2237170022DE}"/>
              </a:ext>
            </a:extLst>
          </p:cNvPr>
          <p:cNvSpPr txBox="1"/>
          <p:nvPr/>
        </p:nvSpPr>
        <p:spPr>
          <a:xfrm>
            <a:off x="2044239" y="4227805"/>
            <a:ext cx="2328626" cy="701845"/>
          </a:xfrm>
          <a:prstGeom prst="rect">
            <a:avLst/>
          </a:prstGeom>
          <a:noFill/>
        </p:spPr>
        <p:txBody>
          <a:bodyPr wrap="square" rtlCol="0">
            <a:spAutoFit/>
          </a:bodyPr>
          <a:lstStyle/>
          <a:p>
            <a:pPr algn="ctr" defTabSz="740664">
              <a:spcAft>
                <a:spcPts val="648"/>
              </a:spcAft>
            </a:pPr>
            <a:r>
              <a:rPr lang="en-GB" sz="1944" b="1" kern="1200">
                <a:solidFill>
                  <a:schemeClr val="tx1"/>
                </a:solidFill>
                <a:latin typeface="+mn-lt"/>
                <a:ea typeface="+mn-ea"/>
                <a:cs typeface="+mn-cs"/>
              </a:rPr>
              <a:t>RPE (religion, philosophy, ethics)</a:t>
            </a:r>
            <a:endParaRPr lang="en-GB" sz="2400" b="1"/>
          </a:p>
        </p:txBody>
      </p:sp>
      <p:sp>
        <p:nvSpPr>
          <p:cNvPr id="27" name="TextBox 26">
            <a:extLst>
              <a:ext uri="{FF2B5EF4-FFF2-40B4-BE49-F238E27FC236}">
                <a16:creationId xmlns:a16="http://schemas.microsoft.com/office/drawing/2014/main" id="{25DEAA20-A1E3-F164-2C40-DBF8084CFF55}"/>
              </a:ext>
            </a:extLst>
          </p:cNvPr>
          <p:cNvSpPr txBox="1"/>
          <p:nvPr/>
        </p:nvSpPr>
        <p:spPr>
          <a:xfrm>
            <a:off x="5125670" y="5181374"/>
            <a:ext cx="1903466" cy="701845"/>
          </a:xfrm>
          <a:prstGeom prst="rect">
            <a:avLst/>
          </a:prstGeom>
          <a:noFill/>
        </p:spPr>
        <p:txBody>
          <a:bodyPr wrap="square" rtlCol="0">
            <a:spAutoFit/>
          </a:bodyPr>
          <a:lstStyle/>
          <a:p>
            <a:pPr algn="ctr" defTabSz="740664">
              <a:spcAft>
                <a:spcPts val="648"/>
              </a:spcAft>
            </a:pPr>
            <a:r>
              <a:rPr lang="en-GB" sz="1944" b="1" kern="1200">
                <a:solidFill>
                  <a:schemeClr val="tx1"/>
                </a:solidFill>
                <a:latin typeface="+mn-lt"/>
                <a:ea typeface="+mn-ea"/>
                <a:cs typeface="+mn-cs"/>
              </a:rPr>
              <a:t>Living in the wider world</a:t>
            </a:r>
            <a:endParaRPr lang="en-GB" sz="2400" b="1"/>
          </a:p>
        </p:txBody>
      </p:sp>
      <p:sp>
        <p:nvSpPr>
          <p:cNvPr id="28" name="TextBox 27">
            <a:extLst>
              <a:ext uri="{FF2B5EF4-FFF2-40B4-BE49-F238E27FC236}">
                <a16:creationId xmlns:a16="http://schemas.microsoft.com/office/drawing/2014/main" id="{642A0634-8A83-28E2-F3AE-E2937170EA4C}"/>
              </a:ext>
            </a:extLst>
          </p:cNvPr>
          <p:cNvSpPr txBox="1"/>
          <p:nvPr/>
        </p:nvSpPr>
        <p:spPr>
          <a:xfrm>
            <a:off x="8168095" y="4426752"/>
            <a:ext cx="1903466" cy="701845"/>
          </a:xfrm>
          <a:prstGeom prst="rect">
            <a:avLst/>
          </a:prstGeom>
          <a:noFill/>
        </p:spPr>
        <p:txBody>
          <a:bodyPr wrap="square" rtlCol="0">
            <a:spAutoFit/>
          </a:bodyPr>
          <a:lstStyle/>
          <a:p>
            <a:pPr algn="ctr" defTabSz="740664">
              <a:spcAft>
                <a:spcPts val="648"/>
              </a:spcAft>
            </a:pPr>
            <a:r>
              <a:rPr lang="en-GB" sz="1944" b="1" kern="1200">
                <a:solidFill>
                  <a:schemeClr val="tx1"/>
                </a:solidFill>
                <a:latin typeface="+mn-lt"/>
                <a:ea typeface="+mn-ea"/>
                <a:cs typeface="+mn-cs"/>
              </a:rPr>
              <a:t>Mental health &amp; well-being</a:t>
            </a:r>
            <a:endParaRPr lang="en-GB" sz="2400" b="1"/>
          </a:p>
        </p:txBody>
      </p:sp>
      <p:sp>
        <p:nvSpPr>
          <p:cNvPr id="2" name="TextBox 1">
            <a:extLst>
              <a:ext uri="{FF2B5EF4-FFF2-40B4-BE49-F238E27FC236}">
                <a16:creationId xmlns:a16="http://schemas.microsoft.com/office/drawing/2014/main" id="{F93CAA41-9B43-768B-3FC9-E56B27824786}"/>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spTree>
    <p:extLst>
      <p:ext uri="{BB962C8B-B14F-4D97-AF65-F5344CB8AC3E}">
        <p14:creationId xmlns:p14="http://schemas.microsoft.com/office/powerpoint/2010/main" val="3930831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1075202-22A0-2D48-6B3D-38275387F62C}"/>
              </a:ext>
            </a:extLst>
          </p:cNvPr>
          <p:cNvSpPr/>
          <p:nvPr/>
        </p:nvSpPr>
        <p:spPr>
          <a:xfrm>
            <a:off x="4257105" y="2491343"/>
            <a:ext cx="3817070" cy="1477575"/>
          </a:xfrm>
          <a:prstGeom prst="ellipse">
            <a:avLst/>
          </a:prstGeom>
          <a:solidFill>
            <a:schemeClr val="bg1">
              <a:lumMod val="95000"/>
            </a:schemeClr>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4C925708-7346-F7CA-A0DA-F910CED44A24}"/>
              </a:ext>
            </a:extLst>
          </p:cNvPr>
          <p:cNvSpPr txBox="1"/>
          <p:nvPr/>
        </p:nvSpPr>
        <p:spPr>
          <a:xfrm>
            <a:off x="4655083" y="2832884"/>
            <a:ext cx="2990331" cy="596802"/>
          </a:xfrm>
          <a:prstGeom prst="rect">
            <a:avLst/>
          </a:prstGeom>
          <a:noFill/>
        </p:spPr>
        <p:txBody>
          <a:bodyPr wrap="square" rtlCol="0">
            <a:spAutoFit/>
          </a:bodyPr>
          <a:lstStyle/>
          <a:p>
            <a:pPr algn="ctr" defTabSz="832836">
              <a:spcAft>
                <a:spcPts val="594"/>
              </a:spcAft>
            </a:pPr>
            <a:r>
              <a:rPr lang="en-GB" sz="3279" b="1" kern="1200">
                <a:solidFill>
                  <a:schemeClr val="tx1"/>
                </a:solidFill>
                <a:latin typeface="+mn-lt"/>
                <a:ea typeface="+mn-ea"/>
                <a:cs typeface="+mn-cs"/>
              </a:rPr>
              <a:t>Enrichment</a:t>
            </a:r>
            <a:endParaRPr lang="en-GB" sz="3600" b="1"/>
          </a:p>
        </p:txBody>
      </p:sp>
      <p:cxnSp>
        <p:nvCxnSpPr>
          <p:cNvPr id="6" name="Straight Arrow Connector 5">
            <a:extLst>
              <a:ext uri="{FF2B5EF4-FFF2-40B4-BE49-F238E27FC236}">
                <a16:creationId xmlns:a16="http://schemas.microsoft.com/office/drawing/2014/main" id="{6CEBCB04-13F0-E4B9-F25F-62225BDDCF92}"/>
              </a:ext>
            </a:extLst>
          </p:cNvPr>
          <p:cNvCxnSpPr/>
          <p:nvPr/>
        </p:nvCxnSpPr>
        <p:spPr>
          <a:xfrm flipH="1" flipV="1">
            <a:off x="3520515" y="1944580"/>
            <a:ext cx="773968" cy="686017"/>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8939C45-6DA8-7D39-FCCE-7F16B7246303}"/>
              </a:ext>
            </a:extLst>
          </p:cNvPr>
          <p:cNvCxnSpPr>
            <a:cxnSpLocks/>
          </p:cNvCxnSpPr>
          <p:nvPr/>
        </p:nvCxnSpPr>
        <p:spPr>
          <a:xfrm>
            <a:off x="6100474" y="4165956"/>
            <a:ext cx="0" cy="1190066"/>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323252A-9BB1-8454-C6ED-67A91BE96CE4}"/>
              </a:ext>
            </a:extLst>
          </p:cNvPr>
          <p:cNvCxnSpPr>
            <a:cxnSpLocks/>
          </p:cNvCxnSpPr>
          <p:nvPr/>
        </p:nvCxnSpPr>
        <p:spPr>
          <a:xfrm flipV="1">
            <a:off x="7964091" y="1999886"/>
            <a:ext cx="783607" cy="641367"/>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08A0884-9C76-D8B8-B2DB-2DF216D15F65}"/>
              </a:ext>
            </a:extLst>
          </p:cNvPr>
          <p:cNvCxnSpPr>
            <a:cxnSpLocks/>
          </p:cNvCxnSpPr>
          <p:nvPr/>
        </p:nvCxnSpPr>
        <p:spPr>
          <a:xfrm>
            <a:off x="7750954" y="3718459"/>
            <a:ext cx="1090592" cy="653566"/>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47338B4-29DE-8DF1-30C2-845F825CEFD5}"/>
              </a:ext>
            </a:extLst>
          </p:cNvPr>
          <p:cNvCxnSpPr>
            <a:cxnSpLocks/>
          </p:cNvCxnSpPr>
          <p:nvPr/>
        </p:nvCxnSpPr>
        <p:spPr>
          <a:xfrm flipH="1" flipV="1">
            <a:off x="6130116" y="1505118"/>
            <a:ext cx="20233" cy="885097"/>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2694A1E-3611-B7D8-80A1-E3A9E57AF833}"/>
              </a:ext>
            </a:extLst>
          </p:cNvPr>
          <p:cNvCxnSpPr>
            <a:cxnSpLocks/>
          </p:cNvCxnSpPr>
          <p:nvPr/>
        </p:nvCxnSpPr>
        <p:spPr>
          <a:xfrm flipH="1">
            <a:off x="3217084" y="3555548"/>
            <a:ext cx="1077399" cy="621519"/>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A6A3535-AD05-ABC8-9433-73E2EDD7F86C}"/>
              </a:ext>
            </a:extLst>
          </p:cNvPr>
          <p:cNvSpPr txBox="1"/>
          <p:nvPr/>
        </p:nvSpPr>
        <p:spPr>
          <a:xfrm>
            <a:off x="1682342" y="1449636"/>
            <a:ext cx="2146002" cy="431640"/>
          </a:xfrm>
          <a:prstGeom prst="rect">
            <a:avLst/>
          </a:prstGeom>
          <a:noFill/>
        </p:spPr>
        <p:txBody>
          <a:bodyPr wrap="square" rtlCol="0">
            <a:spAutoFit/>
          </a:bodyPr>
          <a:lstStyle/>
          <a:p>
            <a:pPr algn="ctr" defTabSz="832836">
              <a:spcAft>
                <a:spcPts val="594"/>
              </a:spcAft>
            </a:pPr>
            <a:r>
              <a:rPr lang="en-GB" sz="2186" b="1" kern="1200">
                <a:solidFill>
                  <a:schemeClr val="tx1"/>
                </a:solidFill>
                <a:latin typeface="+mn-lt"/>
                <a:ea typeface="+mn-ea"/>
                <a:cs typeface="+mn-cs"/>
              </a:rPr>
              <a:t>Sports clubs</a:t>
            </a:r>
            <a:endParaRPr lang="en-GB" sz="2400" b="1"/>
          </a:p>
        </p:txBody>
      </p:sp>
      <p:sp>
        <p:nvSpPr>
          <p:cNvPr id="24" name="TextBox 23">
            <a:extLst>
              <a:ext uri="{FF2B5EF4-FFF2-40B4-BE49-F238E27FC236}">
                <a16:creationId xmlns:a16="http://schemas.microsoft.com/office/drawing/2014/main" id="{98F506ED-AB72-4DEF-90B0-5A081E582BD0}"/>
              </a:ext>
            </a:extLst>
          </p:cNvPr>
          <p:cNvSpPr txBox="1"/>
          <p:nvPr/>
        </p:nvSpPr>
        <p:spPr>
          <a:xfrm>
            <a:off x="4837581" y="914400"/>
            <a:ext cx="2656117" cy="431640"/>
          </a:xfrm>
          <a:prstGeom prst="rect">
            <a:avLst/>
          </a:prstGeom>
          <a:noFill/>
        </p:spPr>
        <p:txBody>
          <a:bodyPr wrap="square" rtlCol="0">
            <a:spAutoFit/>
          </a:bodyPr>
          <a:lstStyle/>
          <a:p>
            <a:pPr algn="ctr" defTabSz="832836">
              <a:spcAft>
                <a:spcPts val="594"/>
              </a:spcAft>
            </a:pPr>
            <a:r>
              <a:rPr lang="en-GB" sz="2186" b="1" kern="1200">
                <a:solidFill>
                  <a:schemeClr val="tx1"/>
                </a:solidFill>
                <a:latin typeface="+mn-lt"/>
                <a:ea typeface="+mn-ea"/>
                <a:cs typeface="+mn-cs"/>
              </a:rPr>
              <a:t>Maths surgery</a:t>
            </a:r>
            <a:endParaRPr lang="en-GB" sz="2400" b="1"/>
          </a:p>
        </p:txBody>
      </p:sp>
      <p:sp>
        <p:nvSpPr>
          <p:cNvPr id="25" name="TextBox 24">
            <a:extLst>
              <a:ext uri="{FF2B5EF4-FFF2-40B4-BE49-F238E27FC236}">
                <a16:creationId xmlns:a16="http://schemas.microsoft.com/office/drawing/2014/main" id="{2244634A-0107-E5E3-8DA1-154149190F6B}"/>
              </a:ext>
            </a:extLst>
          </p:cNvPr>
          <p:cNvSpPr txBox="1"/>
          <p:nvPr/>
        </p:nvSpPr>
        <p:spPr>
          <a:xfrm>
            <a:off x="8363658" y="1474828"/>
            <a:ext cx="2148317" cy="432106"/>
          </a:xfrm>
          <a:prstGeom prst="rect">
            <a:avLst/>
          </a:prstGeom>
          <a:noFill/>
        </p:spPr>
        <p:txBody>
          <a:bodyPr wrap="square" rtlCol="0">
            <a:spAutoFit/>
          </a:bodyPr>
          <a:lstStyle/>
          <a:p>
            <a:pPr algn="ctr" defTabSz="832836">
              <a:spcAft>
                <a:spcPts val="594"/>
              </a:spcAft>
            </a:pPr>
            <a:r>
              <a:rPr lang="en-GB" sz="2186" b="1" kern="1200" dirty="0">
                <a:solidFill>
                  <a:schemeClr val="tx1"/>
                </a:solidFill>
                <a:latin typeface="+mn-lt"/>
                <a:ea typeface="+mn-ea"/>
                <a:cs typeface="+mn-cs"/>
              </a:rPr>
              <a:t>Warhammer</a:t>
            </a:r>
            <a:endParaRPr lang="en-GB" sz="2400" b="1" dirty="0"/>
          </a:p>
        </p:txBody>
      </p:sp>
      <p:sp>
        <p:nvSpPr>
          <p:cNvPr id="26" name="TextBox 25">
            <a:extLst>
              <a:ext uri="{FF2B5EF4-FFF2-40B4-BE49-F238E27FC236}">
                <a16:creationId xmlns:a16="http://schemas.microsoft.com/office/drawing/2014/main" id="{716BCBC0-1B88-9FEB-C27E-2237170022DE}"/>
              </a:ext>
            </a:extLst>
          </p:cNvPr>
          <p:cNvSpPr txBox="1"/>
          <p:nvPr/>
        </p:nvSpPr>
        <p:spPr>
          <a:xfrm>
            <a:off x="1532825" y="4334702"/>
            <a:ext cx="2625335" cy="431640"/>
          </a:xfrm>
          <a:prstGeom prst="rect">
            <a:avLst/>
          </a:prstGeom>
          <a:noFill/>
        </p:spPr>
        <p:txBody>
          <a:bodyPr wrap="square" rtlCol="0">
            <a:spAutoFit/>
          </a:bodyPr>
          <a:lstStyle/>
          <a:p>
            <a:pPr algn="ctr" defTabSz="832836">
              <a:spcAft>
                <a:spcPts val="594"/>
              </a:spcAft>
            </a:pPr>
            <a:r>
              <a:rPr lang="en-GB" sz="2186" b="1" kern="1200">
                <a:solidFill>
                  <a:schemeClr val="tx1"/>
                </a:solidFill>
                <a:latin typeface="+mn-lt"/>
                <a:ea typeface="+mn-ea"/>
                <a:cs typeface="+mn-cs"/>
              </a:rPr>
              <a:t>Music</a:t>
            </a:r>
            <a:endParaRPr lang="en-GB" sz="2400" b="1"/>
          </a:p>
        </p:txBody>
      </p:sp>
      <p:sp>
        <p:nvSpPr>
          <p:cNvPr id="27" name="TextBox 26">
            <a:extLst>
              <a:ext uri="{FF2B5EF4-FFF2-40B4-BE49-F238E27FC236}">
                <a16:creationId xmlns:a16="http://schemas.microsoft.com/office/drawing/2014/main" id="{25DEAA20-A1E3-F164-2C40-DBF8084CFF55}"/>
              </a:ext>
            </a:extLst>
          </p:cNvPr>
          <p:cNvSpPr txBox="1"/>
          <p:nvPr/>
        </p:nvSpPr>
        <p:spPr>
          <a:xfrm>
            <a:off x="5027473" y="5451579"/>
            <a:ext cx="2146002" cy="431640"/>
          </a:xfrm>
          <a:prstGeom prst="rect">
            <a:avLst/>
          </a:prstGeom>
          <a:noFill/>
        </p:spPr>
        <p:txBody>
          <a:bodyPr wrap="square" rtlCol="0">
            <a:spAutoFit/>
          </a:bodyPr>
          <a:lstStyle/>
          <a:p>
            <a:pPr algn="ctr" defTabSz="832836">
              <a:spcAft>
                <a:spcPts val="594"/>
              </a:spcAft>
            </a:pPr>
            <a:r>
              <a:rPr lang="en-GB" sz="2186" b="1" kern="1200">
                <a:solidFill>
                  <a:schemeClr val="tx1"/>
                </a:solidFill>
                <a:latin typeface="+mn-lt"/>
                <a:ea typeface="+mn-ea"/>
                <a:cs typeface="+mn-cs"/>
              </a:rPr>
              <a:t>Write club</a:t>
            </a:r>
            <a:endParaRPr lang="en-GB" sz="2400" b="1"/>
          </a:p>
        </p:txBody>
      </p:sp>
      <p:sp>
        <p:nvSpPr>
          <p:cNvPr id="28" name="TextBox 27">
            <a:extLst>
              <a:ext uri="{FF2B5EF4-FFF2-40B4-BE49-F238E27FC236}">
                <a16:creationId xmlns:a16="http://schemas.microsoft.com/office/drawing/2014/main" id="{642A0634-8A83-28E2-F3AE-E2937170EA4C}"/>
              </a:ext>
            </a:extLst>
          </p:cNvPr>
          <p:cNvSpPr txBox="1"/>
          <p:nvPr/>
        </p:nvSpPr>
        <p:spPr>
          <a:xfrm>
            <a:off x="8436972" y="4559000"/>
            <a:ext cx="2146002" cy="767317"/>
          </a:xfrm>
          <a:prstGeom prst="rect">
            <a:avLst/>
          </a:prstGeom>
          <a:noFill/>
        </p:spPr>
        <p:txBody>
          <a:bodyPr wrap="square" rtlCol="0">
            <a:spAutoFit/>
          </a:bodyPr>
          <a:lstStyle/>
          <a:p>
            <a:pPr algn="ctr" defTabSz="832836">
              <a:spcAft>
                <a:spcPts val="594"/>
              </a:spcAft>
            </a:pPr>
            <a:r>
              <a:rPr lang="en-GB" sz="2186" b="1" kern="1200">
                <a:solidFill>
                  <a:schemeClr val="tx1"/>
                </a:solidFill>
                <a:latin typeface="+mn-lt"/>
                <a:ea typeface="+mn-ea"/>
                <a:cs typeface="+mn-cs"/>
              </a:rPr>
              <a:t>Dungeons &amp; dragons</a:t>
            </a:r>
            <a:endParaRPr lang="en-GB" sz="2400" b="1"/>
          </a:p>
        </p:txBody>
      </p:sp>
      <p:sp>
        <p:nvSpPr>
          <p:cNvPr id="5" name="TextBox 4">
            <a:extLst>
              <a:ext uri="{FF2B5EF4-FFF2-40B4-BE49-F238E27FC236}">
                <a16:creationId xmlns:a16="http://schemas.microsoft.com/office/drawing/2014/main" id="{F6051E3C-BB78-241E-1AA3-BFD585DE3E96}"/>
              </a:ext>
            </a:extLst>
          </p:cNvPr>
          <p:cNvSpPr txBox="1"/>
          <p:nvPr/>
        </p:nvSpPr>
        <p:spPr>
          <a:xfrm>
            <a:off x="2036344" y="2723220"/>
            <a:ext cx="1697452" cy="431640"/>
          </a:xfrm>
          <a:prstGeom prst="rect">
            <a:avLst/>
          </a:prstGeom>
          <a:solidFill>
            <a:srgbClr val="FF99CC"/>
          </a:solidFill>
        </p:spPr>
        <p:txBody>
          <a:bodyPr wrap="square" rtlCol="0">
            <a:spAutoFit/>
          </a:bodyPr>
          <a:lstStyle/>
          <a:p>
            <a:pPr algn="ctr" defTabSz="832836">
              <a:spcAft>
                <a:spcPts val="594"/>
              </a:spcAft>
            </a:pPr>
            <a:r>
              <a:rPr lang="en-GB" sz="2186" b="1" kern="1200">
                <a:solidFill>
                  <a:schemeClr val="tx1"/>
                </a:solidFill>
                <a:latin typeface="+mn-lt"/>
                <a:ea typeface="+mn-ea"/>
                <a:cs typeface="+mn-cs"/>
              </a:rPr>
              <a:t>Hagg Farm</a:t>
            </a:r>
            <a:endParaRPr lang="en-GB" sz="2400" b="1"/>
          </a:p>
        </p:txBody>
      </p:sp>
      <p:sp>
        <p:nvSpPr>
          <p:cNvPr id="12" name="TextBox 11">
            <a:extLst>
              <a:ext uri="{FF2B5EF4-FFF2-40B4-BE49-F238E27FC236}">
                <a16:creationId xmlns:a16="http://schemas.microsoft.com/office/drawing/2014/main" id="{8D2BFF73-960D-FAE0-69D2-FBFA96BC187B}"/>
              </a:ext>
            </a:extLst>
          </p:cNvPr>
          <p:cNvSpPr txBox="1"/>
          <p:nvPr/>
        </p:nvSpPr>
        <p:spPr>
          <a:xfrm>
            <a:off x="8797571" y="2723220"/>
            <a:ext cx="1411613" cy="431640"/>
          </a:xfrm>
          <a:prstGeom prst="rect">
            <a:avLst/>
          </a:prstGeom>
          <a:solidFill>
            <a:srgbClr val="FF99CC"/>
          </a:solidFill>
        </p:spPr>
        <p:txBody>
          <a:bodyPr wrap="square" rtlCol="0">
            <a:spAutoFit/>
          </a:bodyPr>
          <a:lstStyle/>
          <a:p>
            <a:pPr algn="ctr" defTabSz="832836">
              <a:spcAft>
                <a:spcPts val="594"/>
              </a:spcAft>
            </a:pPr>
            <a:r>
              <a:rPr lang="en-GB" sz="2186" b="1" kern="1200">
                <a:solidFill>
                  <a:schemeClr val="tx1"/>
                </a:solidFill>
                <a:latin typeface="+mn-lt"/>
                <a:ea typeface="+mn-ea"/>
                <a:cs typeface="+mn-cs"/>
              </a:rPr>
              <a:t>Ski Trip</a:t>
            </a:r>
            <a:endParaRPr lang="en-GB" sz="2400" b="1"/>
          </a:p>
        </p:txBody>
      </p:sp>
      <p:sp>
        <p:nvSpPr>
          <p:cNvPr id="13" name="TextBox 12">
            <a:extLst>
              <a:ext uri="{FF2B5EF4-FFF2-40B4-BE49-F238E27FC236}">
                <a16:creationId xmlns:a16="http://schemas.microsoft.com/office/drawing/2014/main" id="{380AE467-9922-4E3A-7E7D-C2F2749D97C3}"/>
              </a:ext>
            </a:extLst>
          </p:cNvPr>
          <p:cNvSpPr txBox="1"/>
          <p:nvPr/>
        </p:nvSpPr>
        <p:spPr>
          <a:xfrm>
            <a:off x="3755783" y="4558100"/>
            <a:ext cx="1403472" cy="431640"/>
          </a:xfrm>
          <a:prstGeom prst="rect">
            <a:avLst/>
          </a:prstGeom>
          <a:solidFill>
            <a:srgbClr val="FF99CC"/>
          </a:solidFill>
        </p:spPr>
        <p:txBody>
          <a:bodyPr wrap="square" rtlCol="0">
            <a:spAutoFit/>
          </a:bodyPr>
          <a:lstStyle/>
          <a:p>
            <a:pPr algn="ctr" defTabSz="832836">
              <a:spcAft>
                <a:spcPts val="594"/>
              </a:spcAft>
            </a:pPr>
            <a:r>
              <a:rPr lang="en-GB" sz="2186" b="1" kern="1200">
                <a:solidFill>
                  <a:schemeClr val="tx1"/>
                </a:solidFill>
                <a:latin typeface="+mn-lt"/>
                <a:ea typeface="+mn-ea"/>
                <a:cs typeface="+mn-cs"/>
              </a:rPr>
              <a:t>Paris Trip</a:t>
            </a:r>
            <a:endParaRPr lang="en-GB" sz="2400" b="1"/>
          </a:p>
        </p:txBody>
      </p:sp>
      <p:sp>
        <p:nvSpPr>
          <p:cNvPr id="14" name="TextBox 13">
            <a:extLst>
              <a:ext uri="{FF2B5EF4-FFF2-40B4-BE49-F238E27FC236}">
                <a16:creationId xmlns:a16="http://schemas.microsoft.com/office/drawing/2014/main" id="{5BBC6EEA-1A8A-4872-CB99-BB014345277D}"/>
              </a:ext>
            </a:extLst>
          </p:cNvPr>
          <p:cNvSpPr txBox="1"/>
          <p:nvPr/>
        </p:nvSpPr>
        <p:spPr>
          <a:xfrm>
            <a:off x="6726235" y="4559000"/>
            <a:ext cx="1570016" cy="431640"/>
          </a:xfrm>
          <a:prstGeom prst="rect">
            <a:avLst/>
          </a:prstGeom>
          <a:solidFill>
            <a:srgbClr val="FF99CC"/>
          </a:solidFill>
        </p:spPr>
        <p:txBody>
          <a:bodyPr wrap="square" rtlCol="0">
            <a:spAutoFit/>
          </a:bodyPr>
          <a:lstStyle/>
          <a:p>
            <a:pPr algn="ctr" defTabSz="832836">
              <a:spcAft>
                <a:spcPts val="594"/>
              </a:spcAft>
            </a:pPr>
            <a:r>
              <a:rPr lang="en-GB" sz="2186" b="1" kern="1200">
                <a:solidFill>
                  <a:schemeClr val="tx1"/>
                </a:solidFill>
                <a:latin typeface="+mn-lt"/>
                <a:ea typeface="+mn-ea"/>
                <a:cs typeface="+mn-cs"/>
              </a:rPr>
              <a:t>Think Tank</a:t>
            </a:r>
            <a:endParaRPr lang="en-GB" sz="2400" b="1"/>
          </a:p>
        </p:txBody>
      </p:sp>
      <p:sp>
        <p:nvSpPr>
          <p:cNvPr id="15" name="TextBox 14">
            <a:extLst>
              <a:ext uri="{FF2B5EF4-FFF2-40B4-BE49-F238E27FC236}">
                <a16:creationId xmlns:a16="http://schemas.microsoft.com/office/drawing/2014/main" id="{C8BBFD17-EBB4-B58C-8DC9-613BD942AE8C}"/>
              </a:ext>
            </a:extLst>
          </p:cNvPr>
          <p:cNvSpPr txBox="1"/>
          <p:nvPr/>
        </p:nvSpPr>
        <p:spPr>
          <a:xfrm>
            <a:off x="4090077" y="1474828"/>
            <a:ext cx="1360027" cy="432106"/>
          </a:xfrm>
          <a:prstGeom prst="rect">
            <a:avLst/>
          </a:prstGeom>
          <a:solidFill>
            <a:srgbClr val="FF99CC"/>
          </a:solidFill>
        </p:spPr>
        <p:txBody>
          <a:bodyPr wrap="square" rtlCol="0">
            <a:spAutoFit/>
          </a:bodyPr>
          <a:lstStyle/>
          <a:p>
            <a:pPr algn="ctr" defTabSz="832836">
              <a:spcAft>
                <a:spcPts val="594"/>
              </a:spcAft>
            </a:pPr>
            <a:r>
              <a:rPr lang="en-GB" sz="2186" b="1" kern="1200">
                <a:solidFill>
                  <a:schemeClr val="tx1"/>
                </a:solidFill>
                <a:latin typeface="+mn-lt"/>
                <a:ea typeface="+mn-ea"/>
                <a:cs typeface="+mn-cs"/>
              </a:rPr>
              <a:t>DofE</a:t>
            </a:r>
            <a:endParaRPr lang="en-GB" sz="2400" b="1"/>
          </a:p>
        </p:txBody>
      </p:sp>
      <p:sp>
        <p:nvSpPr>
          <p:cNvPr id="16" name="TextBox 15">
            <a:extLst>
              <a:ext uri="{FF2B5EF4-FFF2-40B4-BE49-F238E27FC236}">
                <a16:creationId xmlns:a16="http://schemas.microsoft.com/office/drawing/2014/main" id="{D5608AD2-957D-7077-090D-E49F3CB8C460}"/>
              </a:ext>
            </a:extLst>
          </p:cNvPr>
          <p:cNvSpPr txBox="1"/>
          <p:nvPr/>
        </p:nvSpPr>
        <p:spPr>
          <a:xfrm>
            <a:off x="6557983" y="1515186"/>
            <a:ext cx="1661441" cy="765081"/>
          </a:xfrm>
          <a:prstGeom prst="rect">
            <a:avLst/>
          </a:prstGeom>
          <a:solidFill>
            <a:srgbClr val="FF99CC"/>
          </a:solidFill>
        </p:spPr>
        <p:txBody>
          <a:bodyPr wrap="square" rtlCol="0">
            <a:spAutoFit/>
          </a:bodyPr>
          <a:lstStyle/>
          <a:p>
            <a:pPr algn="ctr" defTabSz="832836">
              <a:spcAft>
                <a:spcPts val="594"/>
              </a:spcAft>
            </a:pPr>
            <a:r>
              <a:rPr lang="en-GB" sz="2186" b="1" kern="1200">
                <a:solidFill>
                  <a:schemeClr val="tx1"/>
                </a:solidFill>
                <a:latin typeface="+mn-lt"/>
                <a:ea typeface="+mn-ea"/>
                <a:cs typeface="+mn-cs"/>
              </a:rPr>
              <a:t>Harry Potter</a:t>
            </a:r>
            <a:endParaRPr lang="en-GB" sz="2400" b="1"/>
          </a:p>
        </p:txBody>
      </p:sp>
      <p:sp>
        <p:nvSpPr>
          <p:cNvPr id="2" name="TextBox 1">
            <a:extLst>
              <a:ext uri="{FF2B5EF4-FFF2-40B4-BE49-F238E27FC236}">
                <a16:creationId xmlns:a16="http://schemas.microsoft.com/office/drawing/2014/main" id="{92852C7F-B38C-531F-21B2-B33970528344}"/>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spTree>
    <p:extLst>
      <p:ext uri="{BB962C8B-B14F-4D97-AF65-F5344CB8AC3E}">
        <p14:creationId xmlns:p14="http://schemas.microsoft.com/office/powerpoint/2010/main" val="2474052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13D5C-AD3C-BC9A-1D84-EA9820822E96}"/>
              </a:ext>
            </a:extLst>
          </p:cNvPr>
          <p:cNvSpPr>
            <a:spLocks noGrp="1"/>
          </p:cNvSpPr>
          <p:nvPr>
            <p:ph type="title"/>
          </p:nvPr>
        </p:nvSpPr>
        <p:spPr>
          <a:xfrm>
            <a:off x="572493" y="238539"/>
            <a:ext cx="11018520" cy="1434415"/>
          </a:xfrm>
        </p:spPr>
        <p:txBody>
          <a:bodyPr anchor="b">
            <a:normAutofit/>
          </a:bodyPr>
          <a:lstStyle/>
          <a:p>
            <a:r>
              <a:rPr lang="en-GB" sz="5400" b="1" i="1"/>
              <a:t>High expectations</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668B13-C3E0-5399-379B-4875825A5B02}"/>
              </a:ext>
            </a:extLst>
          </p:cNvPr>
          <p:cNvSpPr>
            <a:spLocks noGrp="1"/>
          </p:cNvSpPr>
          <p:nvPr>
            <p:ph idx="1"/>
          </p:nvPr>
        </p:nvSpPr>
        <p:spPr>
          <a:xfrm>
            <a:off x="572493" y="2071316"/>
            <a:ext cx="6713552" cy="4119172"/>
          </a:xfrm>
        </p:spPr>
        <p:txBody>
          <a:bodyPr anchor="t">
            <a:normAutofit/>
          </a:bodyPr>
          <a:lstStyle/>
          <a:p>
            <a:r>
              <a:rPr lang="en-GB" sz="2200" dirty="0"/>
              <a:t>Respect</a:t>
            </a:r>
          </a:p>
          <a:p>
            <a:r>
              <a:rPr lang="en-GB" sz="2200" dirty="0"/>
              <a:t>Kindness</a:t>
            </a:r>
          </a:p>
          <a:p>
            <a:r>
              <a:rPr lang="en-GB" sz="2200" dirty="0"/>
              <a:t>Uniform</a:t>
            </a:r>
          </a:p>
          <a:p>
            <a:r>
              <a:rPr lang="en-GB" sz="2200" dirty="0"/>
              <a:t>Punctuality</a:t>
            </a:r>
          </a:p>
          <a:p>
            <a:r>
              <a:rPr lang="en-GB" sz="2200" dirty="0"/>
              <a:t>Attendance</a:t>
            </a:r>
          </a:p>
          <a:p>
            <a:r>
              <a:rPr lang="en-GB" sz="2200" dirty="0"/>
              <a:t>Attitude to learning</a:t>
            </a:r>
          </a:p>
          <a:p>
            <a:r>
              <a:rPr lang="en-GB" sz="2200" dirty="0"/>
              <a:t>Wider academy life</a:t>
            </a:r>
          </a:p>
        </p:txBody>
      </p:sp>
      <p:pic>
        <p:nvPicPr>
          <p:cNvPr id="1026" name="Picture 2" descr="Employee of the month icon. talent award illustration sign. outstanding achievement  symbol. winner logo. first place winner symbol. reward for good work.  successful person. accomplishment celebratio. 20902871 Vector Art at  Vecteezy">
            <a:extLst>
              <a:ext uri="{FF2B5EF4-FFF2-40B4-BE49-F238E27FC236}">
                <a16:creationId xmlns:a16="http://schemas.microsoft.com/office/drawing/2014/main" id="{0D948597-4410-E4D5-00E9-672D74926A7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4" r="1498"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21D911-5D80-41BC-93A3-66AF37FC2917}"/>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pic>
        <p:nvPicPr>
          <p:cNvPr id="5" name="Picture 2" descr="Academy open as usual on 22 November - East Leake Academy">
            <a:extLst>
              <a:ext uri="{FF2B5EF4-FFF2-40B4-BE49-F238E27FC236}">
                <a16:creationId xmlns:a16="http://schemas.microsoft.com/office/drawing/2014/main" id="{16C1C8D5-EB5E-DBDF-54FE-156D9DE0A2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67098" y="5554042"/>
            <a:ext cx="1490918" cy="8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58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90A79-5A5E-55DE-355A-90CA3598C9C4}"/>
              </a:ext>
            </a:extLst>
          </p:cNvPr>
          <p:cNvSpPr>
            <a:spLocks noGrp="1"/>
          </p:cNvSpPr>
          <p:nvPr>
            <p:ph type="title"/>
          </p:nvPr>
        </p:nvSpPr>
        <p:spPr>
          <a:xfrm>
            <a:off x="572493" y="238539"/>
            <a:ext cx="11018520" cy="1434415"/>
          </a:xfrm>
        </p:spPr>
        <p:txBody>
          <a:bodyPr anchor="b">
            <a:normAutofit/>
          </a:bodyPr>
          <a:lstStyle/>
          <a:p>
            <a:r>
              <a:rPr lang="en-GB" sz="5400" b="1" i="1" dirty="0"/>
              <a:t>P16 Head students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D115A9-A5AD-0206-AD64-5C44A6E65CF8}"/>
              </a:ext>
            </a:extLst>
          </p:cNvPr>
          <p:cNvSpPr>
            <a:spLocks noGrp="1"/>
          </p:cNvSpPr>
          <p:nvPr>
            <p:ph idx="1"/>
          </p:nvPr>
        </p:nvSpPr>
        <p:spPr>
          <a:xfrm>
            <a:off x="572493" y="2071316"/>
            <a:ext cx="6713552" cy="4119172"/>
          </a:xfrm>
        </p:spPr>
        <p:txBody>
          <a:bodyPr anchor="t">
            <a:normAutofit/>
          </a:bodyPr>
          <a:lstStyle/>
          <a:p>
            <a:endParaRPr lang="en-GB" sz="2200"/>
          </a:p>
        </p:txBody>
      </p:sp>
      <p:pic>
        <p:nvPicPr>
          <p:cNvPr id="4" name="Picture 2" descr="Route Icon vector. road illustration sign. journey symbol. navigation logo.  23171834 Vector Art at Vecteezy">
            <a:extLst>
              <a:ext uri="{FF2B5EF4-FFF2-40B4-BE49-F238E27FC236}">
                <a16:creationId xmlns:a16="http://schemas.microsoft.com/office/drawing/2014/main" id="{18CEBE9A-1055-69AE-DA7E-B8C9D2163C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1" r="3031"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49BDEE-1C86-E5A8-7617-DA184A972E9B}"/>
              </a:ext>
            </a:extLst>
          </p:cNvPr>
          <p:cNvSpPr txBox="1"/>
          <p:nvPr/>
        </p:nvSpPr>
        <p:spPr>
          <a:xfrm>
            <a:off x="191621" y="6218480"/>
            <a:ext cx="3255095" cy="233208"/>
          </a:xfrm>
          <a:prstGeom prst="rect">
            <a:avLst/>
          </a:prstGeom>
        </p:spPr>
        <p:txBody>
          <a:bodyPr vert="horz" lIns="91440" tIns="45720" rIns="91440" bIns="45720" rtlCol="0" anchor="t">
            <a:normAutofit fontScale="85000" lnSpcReduction="20000"/>
          </a:bodyPr>
          <a:lstStyle/>
          <a:p>
            <a:pPr algn="ctr">
              <a:lnSpc>
                <a:spcPct val="90000"/>
              </a:lnSpc>
              <a:spcBef>
                <a:spcPts val="1000"/>
              </a:spcBef>
            </a:pPr>
            <a:r>
              <a:rPr lang="en-US" sz="1400" kern="1200" dirty="0">
                <a:solidFill>
                  <a:schemeClr val="tx1"/>
                </a:solidFill>
                <a:latin typeface="+mn-lt"/>
                <a:ea typeface="+mn-ea"/>
                <a:cs typeface="+mn-cs"/>
              </a:rPr>
              <a:t>We empower | We respect | We care</a:t>
            </a:r>
          </a:p>
        </p:txBody>
      </p:sp>
      <p:pic>
        <p:nvPicPr>
          <p:cNvPr id="6" name="Picture 2" descr="Academy open as usual on 22 November - East Leake Academy">
            <a:extLst>
              <a:ext uri="{FF2B5EF4-FFF2-40B4-BE49-F238E27FC236}">
                <a16:creationId xmlns:a16="http://schemas.microsoft.com/office/drawing/2014/main" id="{C0E5E9F9-57E9-4016-0EC5-FCC72F4B37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67098" y="5554042"/>
            <a:ext cx="1490918" cy="89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235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1307</TotalTime>
  <Words>972</Words>
  <Application>Microsoft Office PowerPoint</Application>
  <PresentationFormat>Widescreen</PresentationFormat>
  <Paragraphs>151</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PowerPoint Presentation</vt:lpstr>
      <vt:lpstr>PowerPoint Presentation</vt:lpstr>
      <vt:lpstr>PowerPoint Presentation</vt:lpstr>
      <vt:lpstr>Welcome to the start of your 7 year journey</vt:lpstr>
      <vt:lpstr>PowerPoint Presentation</vt:lpstr>
      <vt:lpstr>PowerPoint Presentation</vt:lpstr>
      <vt:lpstr>PowerPoint Presentation</vt:lpstr>
      <vt:lpstr>High expectations</vt:lpstr>
      <vt:lpstr>P16 Head students</vt:lpstr>
      <vt:lpstr>Welcome from Miss Higgins</vt:lpstr>
      <vt:lpstr>The transition process so far</vt:lpstr>
      <vt:lpstr>Transition Days 1st-3rd July 2024</vt:lpstr>
      <vt:lpstr>Structure of the transition days</vt:lpstr>
      <vt:lpstr>A flying start – Wednesday 4th Sept</vt:lpstr>
      <vt:lpstr>How you can support</vt:lpstr>
      <vt:lpstr>How we will support</vt:lpstr>
      <vt:lpstr>Student experiences</vt:lpstr>
      <vt:lpstr>Key contacts</vt:lpstr>
      <vt:lpstr>Key contact details</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 Baxter</dc:creator>
  <cp:lastModifiedBy>C Baxter</cp:lastModifiedBy>
  <cp:revision>6</cp:revision>
  <dcterms:created xsi:type="dcterms:W3CDTF">2024-06-21T16:35:56Z</dcterms:created>
  <dcterms:modified xsi:type="dcterms:W3CDTF">2024-06-27T13:42:25Z</dcterms:modified>
</cp:coreProperties>
</file>